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2" r:id="rId5"/>
    <p:sldId id="264" r:id="rId6"/>
    <p:sldId id="269" r:id="rId7"/>
    <p:sldId id="270" r:id="rId8"/>
    <p:sldId id="273" r:id="rId9"/>
    <p:sldId id="274" r:id="rId10"/>
    <p:sldId id="276" r:id="rId11"/>
    <p:sldId id="277" r:id="rId12"/>
    <p:sldId id="278" r:id="rId13"/>
    <p:sldId id="280" r:id="rId14"/>
    <p:sldId id="281" r:id="rId15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ACCDB"/>
    <a:srgbClr val="006699"/>
    <a:srgbClr val="336699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24" autoAdjust="0"/>
  </p:normalViewPr>
  <p:slideViewPr>
    <p:cSldViewPr snapToGrid="0">
      <p:cViewPr varScale="1">
        <p:scale>
          <a:sx n="39" d="100"/>
          <a:sy n="39" d="100"/>
        </p:scale>
        <p:origin x="-2544" y="-108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D6F2-2790-4FC3-A254-25ACF179583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1756-348B-418C-863A-44DAEB57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25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75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05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248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09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68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690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3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Pictures\!Рабочки для приветственных адресов\florju_anotherday_pp (5)_cr_c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0819"/>
            <a:ext cx="6847027" cy="198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35297"/>
            <a:ext cx="6847027" cy="1211898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1867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199" y="5097"/>
            <a:ext cx="6142802" cy="1999545"/>
          </a:xfrm>
        </p:spPr>
        <p:txBody>
          <a:bodyPr lIns="27000" tIns="27000" rIns="27000" bIns="27000" anchor="ctr">
            <a:normAutofit/>
          </a:bodyPr>
          <a:lstStyle>
            <a:lvl1pPr algn="ctr">
              <a:defRPr sz="28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17339" y="11344583"/>
            <a:ext cx="1716786" cy="65024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Picture 2" descr="http://www.minobrkuban.ru/bitrix/templates/adaptive/img/header_logo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79" y="232673"/>
            <a:ext cx="597917" cy="16481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ГербКубани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253286" y="103135"/>
            <a:ext cx="244904" cy="953620"/>
          </a:xfrm>
          <a:prstGeom prst="rect">
            <a:avLst/>
          </a:prstGeom>
          <a:noFill/>
          <a:ln>
            <a:noFill/>
          </a:ln>
          <a:effectLst>
            <a:outerShdw blurRad="101600" dir="4080000" sx="108000" sy="108000" algn="tl" rotWithShape="0">
              <a:prstClr val="black">
                <a:alpha val="4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1847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133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27006">
              <a:spcBef>
                <a:spcPts val="80"/>
              </a:spcBef>
            </a:pPr>
            <a:fld id="{81D60167-4931-47E6-BA6A-407CBD079E47}" type="slidenum">
              <a:rPr lang="ru-RU" spc="-163" smtClean="0"/>
              <a:pPr marL="127006">
                <a:spcBef>
                  <a:spcPts val="80"/>
                </a:spcBef>
              </a:pPr>
              <a:t>‹#›</a:t>
            </a:fld>
            <a:endParaRPr lang="ru-RU" spc="-163" dirty="0"/>
          </a:p>
        </p:txBody>
      </p:sp>
    </p:spTree>
    <p:extLst>
      <p:ext uri="{BB962C8B-B14F-4D97-AF65-F5344CB8AC3E}">
        <p14:creationId xmlns:p14="http://schemas.microsoft.com/office/powerpoint/2010/main" xmlns="" val="220112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1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04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4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06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98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5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154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31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700F-EC90-4623-AF4C-81B261E8E9A8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76BE-D312-4E62-B5F5-FA716CC4F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325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9339980"/>
            <a:ext cx="6858000" cy="21600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обучающиеся и родители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58000" y="11516683"/>
            <a:ext cx="103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2023 год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42247" y="253011"/>
            <a:ext cx="408409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Управление образования администрации муниципального образования Лабинский район</a:t>
            </a: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10842" y="3765852"/>
            <a:ext cx="5163424" cy="308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7995"/>
              </a:lnSpc>
              <a:spcBef>
                <a:spcPts val="100"/>
              </a:spcBef>
            </a:pPr>
            <a:r>
              <a:rPr lang="ru-RU" sz="3600" b="1" dirty="0">
                <a:latin typeface="Tahoma"/>
                <a:cs typeface="Tahoma"/>
              </a:rPr>
              <a:t>Основные</a:t>
            </a:r>
            <a:r>
              <a:rPr lang="ru-RU" sz="3600" b="1" spc="-105" dirty="0">
                <a:latin typeface="Tahoma"/>
                <a:cs typeface="Tahoma"/>
              </a:rPr>
              <a:t> </a:t>
            </a:r>
            <a:r>
              <a:rPr lang="ru-RU" sz="3600" b="1" spc="-204" dirty="0">
                <a:latin typeface="Tahoma"/>
                <a:cs typeface="Tahoma"/>
              </a:rPr>
              <a:t>изменения</a:t>
            </a:r>
            <a:endParaRPr lang="ru-RU" sz="3600" dirty="0">
              <a:latin typeface="Tahoma"/>
              <a:cs typeface="Tahoma"/>
            </a:endParaRPr>
          </a:p>
          <a:p>
            <a:pPr marL="12700" marR="5080" algn="ctr">
              <a:lnSpc>
                <a:spcPts val="7340"/>
              </a:lnSpc>
              <a:spcBef>
                <a:spcPts val="680"/>
              </a:spcBef>
            </a:pPr>
            <a:r>
              <a:rPr lang="ru-RU" sz="3600" b="1" spc="-525" dirty="0">
                <a:latin typeface="Tahoma"/>
                <a:cs typeface="Tahoma"/>
              </a:rPr>
              <a:t>в</a:t>
            </a:r>
            <a:r>
              <a:rPr lang="ru-RU" sz="3600" b="1" spc="-95" dirty="0">
                <a:latin typeface="Tahoma"/>
                <a:cs typeface="Tahoma"/>
              </a:rPr>
              <a:t> </a:t>
            </a:r>
            <a:r>
              <a:rPr lang="ru-RU" sz="3600" b="1" spc="-155" dirty="0">
                <a:latin typeface="Tahoma"/>
                <a:cs typeface="Tahoma"/>
              </a:rPr>
              <a:t>Порядка</a:t>
            </a:r>
            <a:r>
              <a:rPr lang="ru-RU" sz="3600" b="1" spc="-145" dirty="0">
                <a:latin typeface="Tahoma"/>
                <a:cs typeface="Tahoma"/>
              </a:rPr>
              <a:t>х</a:t>
            </a:r>
            <a:r>
              <a:rPr lang="ru-RU" sz="3600" b="1" spc="-100" dirty="0">
                <a:latin typeface="Tahoma"/>
                <a:cs typeface="Tahoma"/>
              </a:rPr>
              <a:t> </a:t>
            </a:r>
            <a:r>
              <a:rPr lang="ru-RU" sz="3600" b="1" spc="-110" dirty="0">
                <a:latin typeface="Tahoma"/>
                <a:cs typeface="Tahoma"/>
              </a:rPr>
              <a:t>проведения  </a:t>
            </a:r>
            <a:r>
              <a:rPr lang="ru-RU" sz="3600" b="1" spc="-325" dirty="0">
                <a:latin typeface="Tahoma"/>
                <a:cs typeface="Tahoma"/>
              </a:rPr>
              <a:t>ГИА-9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772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28910" y="2975752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56915" y="2885438"/>
            <a:ext cx="2055019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541258" y="2953324"/>
            <a:ext cx="2539127" cy="136257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76" dirty="0">
                <a:solidFill>
                  <a:srgbClr val="FF0000"/>
                </a:solidFill>
                <a:latin typeface="Tahoma"/>
                <a:cs typeface="Tahoma"/>
              </a:rPr>
              <a:t>ОГЭ</a:t>
            </a:r>
            <a:r>
              <a:rPr sz="2933" b="1" spc="-53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37" dirty="0">
                <a:solidFill>
                  <a:srgbClr val="FF0000"/>
                </a:solidFill>
                <a:latin typeface="Tahoma"/>
                <a:cs typeface="Tahoma"/>
              </a:rPr>
              <a:t>по</a:t>
            </a:r>
            <a:r>
              <a:rPr sz="2933" b="1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87" dirty="0">
                <a:solidFill>
                  <a:srgbClr val="FF0000"/>
                </a:solidFill>
                <a:latin typeface="Tahoma"/>
                <a:cs typeface="Tahoma"/>
              </a:rPr>
              <a:t>русскому</a:t>
            </a:r>
            <a:r>
              <a:rPr sz="2933" b="1" spc="-76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177" dirty="0">
                <a:solidFill>
                  <a:srgbClr val="FF0000"/>
                </a:solidFill>
                <a:latin typeface="Tahoma"/>
                <a:cs typeface="Tahoma"/>
              </a:rPr>
              <a:t>языку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8662" y="3893485"/>
            <a:ext cx="5720677" cy="342713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63503">
              <a:spcBef>
                <a:spcPts val="63"/>
              </a:spcBef>
            </a:pPr>
            <a:r>
              <a:rPr sz="1867" b="1" spc="-200" dirty="0">
                <a:solidFill>
                  <a:srgbClr val="002060"/>
                </a:solidFill>
                <a:latin typeface="Tahoma"/>
                <a:cs typeface="Tahoma"/>
              </a:rPr>
              <a:t>В</a:t>
            </a:r>
            <a:r>
              <a:rPr sz="1867" b="1" spc="-2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130" dirty="0">
                <a:solidFill>
                  <a:srgbClr val="002060"/>
                </a:solidFill>
                <a:latin typeface="Tahoma"/>
                <a:cs typeface="Tahoma"/>
              </a:rPr>
              <a:t>О</a:t>
            </a:r>
            <a:r>
              <a:rPr sz="1867" b="1" spc="7" dirty="0">
                <a:solidFill>
                  <a:srgbClr val="002060"/>
                </a:solidFill>
                <a:latin typeface="Tahoma"/>
                <a:cs typeface="Tahoma"/>
              </a:rPr>
              <a:t>ГЭ</a:t>
            </a:r>
            <a:r>
              <a:rPr sz="1867" b="1" spc="-1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27" dirty="0">
                <a:solidFill>
                  <a:srgbClr val="002060"/>
                </a:solidFill>
                <a:latin typeface="Tahoma"/>
                <a:cs typeface="Tahoma"/>
              </a:rPr>
              <a:t>п</a:t>
            </a:r>
            <a:r>
              <a:rPr sz="1867" b="1" spc="-23" dirty="0">
                <a:solidFill>
                  <a:srgbClr val="002060"/>
                </a:solidFill>
                <a:latin typeface="Tahoma"/>
                <a:cs typeface="Tahoma"/>
              </a:rPr>
              <a:t>о</a:t>
            </a:r>
            <a:r>
              <a:rPr sz="1867" b="1" spc="-2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53" dirty="0">
                <a:solidFill>
                  <a:srgbClr val="002060"/>
                </a:solidFill>
                <a:latin typeface="Tahoma"/>
                <a:cs typeface="Tahoma"/>
              </a:rPr>
              <a:t>русскому</a:t>
            </a:r>
            <a:r>
              <a:rPr sz="1867" b="1" spc="-20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113" dirty="0">
                <a:solidFill>
                  <a:srgbClr val="002060"/>
                </a:solidFill>
                <a:latin typeface="Tahoma"/>
                <a:cs typeface="Tahoma"/>
              </a:rPr>
              <a:t>языку</a:t>
            </a:r>
            <a:r>
              <a:rPr sz="1867" b="1" spc="-1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103" dirty="0">
                <a:solidFill>
                  <a:srgbClr val="002060"/>
                </a:solidFill>
                <a:latin typeface="Tahoma"/>
                <a:cs typeface="Tahoma"/>
              </a:rPr>
              <a:t>включе</a:t>
            </a:r>
            <a:r>
              <a:rPr sz="1867" b="1" spc="-93" dirty="0">
                <a:solidFill>
                  <a:srgbClr val="002060"/>
                </a:solidFill>
                <a:latin typeface="Tahoma"/>
                <a:cs typeface="Tahoma"/>
              </a:rPr>
              <a:t>н</a:t>
            </a:r>
            <a:r>
              <a:rPr sz="1867" b="1" spc="40" dirty="0">
                <a:solidFill>
                  <a:srgbClr val="002060"/>
                </a:solidFill>
                <a:latin typeface="Tahoma"/>
                <a:cs typeface="Tahoma"/>
              </a:rPr>
              <a:t>о</a:t>
            </a:r>
            <a:r>
              <a:rPr sz="1867" b="1" spc="-1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867" b="1" spc="-107" dirty="0">
                <a:solidFill>
                  <a:srgbClr val="002060"/>
                </a:solidFill>
                <a:latin typeface="Tahoma"/>
                <a:cs typeface="Tahoma"/>
              </a:rPr>
              <a:t>изло</a:t>
            </a:r>
            <a:r>
              <a:rPr sz="1867" b="1" spc="-143" dirty="0">
                <a:solidFill>
                  <a:srgbClr val="002060"/>
                </a:solidFill>
                <a:latin typeface="Tahoma"/>
                <a:cs typeface="Tahoma"/>
              </a:rPr>
              <a:t>ж</a:t>
            </a:r>
            <a:r>
              <a:rPr sz="1867" b="1" spc="-10" dirty="0">
                <a:solidFill>
                  <a:srgbClr val="002060"/>
                </a:solidFill>
                <a:latin typeface="Tahoma"/>
                <a:cs typeface="Tahoma"/>
              </a:rPr>
              <a:t>ение</a:t>
            </a:r>
            <a:endParaRPr sz="1867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b="1" spc="-7" dirty="0" err="1" smtClean="0">
                <a:solidFill>
                  <a:srgbClr val="002060"/>
                </a:solidFill>
                <a:latin typeface="Tahoma"/>
                <a:cs typeface="Tahoma"/>
              </a:rPr>
              <a:t>Аудитории</a:t>
            </a:r>
            <a:r>
              <a:rPr sz="1600" b="1" spc="-20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600" b="1" spc="10" dirty="0">
                <a:solidFill>
                  <a:srgbClr val="002060"/>
                </a:solidFill>
                <a:latin typeface="Tahoma"/>
                <a:cs typeface="Tahoma"/>
              </a:rPr>
              <a:t>оборудуются</a:t>
            </a:r>
            <a:r>
              <a:rPr sz="1600" b="1" spc="-17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1600" spc="50" dirty="0">
                <a:solidFill>
                  <a:srgbClr val="002060"/>
                </a:solidFill>
                <a:latin typeface="Verdana"/>
                <a:cs typeface="Verdana"/>
              </a:rPr>
              <a:t>средствами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2060"/>
                </a:solidFill>
                <a:latin typeface="Verdana"/>
                <a:cs typeface="Verdana"/>
              </a:rPr>
              <a:t>воспроизведения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2060"/>
                </a:solidFill>
                <a:latin typeface="Verdana"/>
                <a:cs typeface="Verdana"/>
              </a:rPr>
              <a:t>аудиозаписи</a:t>
            </a: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1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600" spc="183" dirty="0">
                <a:solidFill>
                  <a:srgbClr val="002060"/>
                </a:solidFill>
                <a:latin typeface="Verdana"/>
                <a:cs typeface="Verdana"/>
              </a:rPr>
              <a:t>С</a:t>
            </a:r>
            <a:r>
              <a:rPr sz="16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67" dirty="0">
                <a:solidFill>
                  <a:srgbClr val="002060"/>
                </a:solidFill>
                <a:latin typeface="Verdana"/>
                <a:cs typeface="Verdana"/>
              </a:rPr>
              <a:t>ил</a:t>
            </a:r>
            <a:r>
              <a:rPr sz="1600" spc="-63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83" dirty="0">
                <a:solidFill>
                  <a:srgbClr val="002060"/>
                </a:solidFill>
                <a:latin typeface="Verdana"/>
                <a:cs typeface="Verdana"/>
              </a:rPr>
              <a:t>о</a:t>
            </a:r>
            <a:r>
              <a:rPr sz="1600" spc="76" dirty="0">
                <a:solidFill>
                  <a:srgbClr val="002060"/>
                </a:solidFill>
                <a:latin typeface="Verdana"/>
                <a:cs typeface="Verdana"/>
              </a:rPr>
              <a:t>р</a:t>
            </a:r>
            <a:r>
              <a:rPr sz="1600" spc="-37" dirty="0">
                <a:solidFill>
                  <a:srgbClr val="002060"/>
                </a:solidFill>
                <a:latin typeface="Verdana"/>
                <a:cs typeface="Verdana"/>
              </a:rPr>
              <a:t>ган</a:t>
            </a:r>
            <a:r>
              <a:rPr sz="1600" spc="-70" dirty="0">
                <a:solidFill>
                  <a:srgbClr val="002060"/>
                </a:solidFill>
                <a:latin typeface="Verdana"/>
                <a:cs typeface="Verdana"/>
              </a:rPr>
              <a:t>иза</a:t>
            </a:r>
            <a:r>
              <a:rPr sz="1600" spc="-53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600" spc="-10" dirty="0">
                <a:solidFill>
                  <a:srgbClr val="002060"/>
                </a:solidFill>
                <a:latin typeface="Verdana"/>
                <a:cs typeface="Verdana"/>
              </a:rPr>
              <a:t>оры</a:t>
            </a:r>
            <a:r>
              <a:rPr sz="16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sz="1600" spc="37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sz="1600" spc="13" dirty="0">
                <a:solidFill>
                  <a:srgbClr val="002060"/>
                </a:solidFill>
                <a:latin typeface="Verdana"/>
                <a:cs typeface="Verdana"/>
              </a:rPr>
              <a:t>страива</a:t>
            </a:r>
            <a:r>
              <a:rPr sz="1600" spc="-93" dirty="0">
                <a:solidFill>
                  <a:srgbClr val="002060"/>
                </a:solidFill>
                <a:latin typeface="Verdana"/>
                <a:cs typeface="Verdana"/>
              </a:rPr>
              <a:t>ют</a:t>
            </a:r>
            <a:r>
              <a:rPr sz="16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143" dirty="0">
                <a:solidFill>
                  <a:srgbClr val="002060"/>
                </a:solidFill>
                <a:latin typeface="Verdana"/>
                <a:cs typeface="Verdana"/>
              </a:rPr>
              <a:t>их</a:t>
            </a:r>
            <a:r>
              <a:rPr sz="1600" spc="-83" dirty="0">
                <a:solidFill>
                  <a:srgbClr val="002060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230" dirty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sz="1600" spc="-18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600" spc="-13" dirty="0">
                <a:solidFill>
                  <a:srgbClr val="002060"/>
                </a:solidFill>
                <a:latin typeface="Verdana"/>
                <a:cs typeface="Verdana"/>
              </a:rPr>
              <a:t>обы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37" dirty="0">
                <a:solidFill>
                  <a:srgbClr val="002060"/>
                </a:solidFill>
                <a:latin typeface="Verdana"/>
                <a:cs typeface="Verdana"/>
              </a:rPr>
              <a:t>было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169" dirty="0">
                <a:solidFill>
                  <a:srgbClr val="002060"/>
                </a:solidFill>
                <a:latin typeface="Verdana"/>
                <a:cs typeface="Verdana"/>
              </a:rPr>
              <a:t>с</a:t>
            </a:r>
            <a:r>
              <a:rPr sz="1600" spc="-43" dirty="0">
                <a:solidFill>
                  <a:srgbClr val="002060"/>
                </a:solidFill>
                <a:latin typeface="Verdana"/>
                <a:cs typeface="Verdana"/>
              </a:rPr>
              <a:t>лышн</a:t>
            </a:r>
            <a:r>
              <a:rPr sz="1600" spc="-33" dirty="0">
                <a:solidFill>
                  <a:srgbClr val="002060"/>
                </a:solidFill>
                <a:latin typeface="Verdana"/>
                <a:cs typeface="Verdana"/>
              </a:rPr>
              <a:t>о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002060"/>
                </a:solidFill>
                <a:latin typeface="Verdana"/>
                <a:cs typeface="Verdana"/>
              </a:rPr>
              <a:t>всем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0" dirty="0">
                <a:solidFill>
                  <a:srgbClr val="002060"/>
                </a:solidFill>
                <a:latin typeface="Verdana"/>
                <a:cs typeface="Verdana"/>
              </a:rPr>
              <a:t>Аудиозап</a:t>
            </a:r>
            <a:r>
              <a:rPr sz="1600" spc="73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2060"/>
                </a:solidFill>
                <a:latin typeface="Verdana"/>
                <a:cs typeface="Verdana"/>
              </a:rPr>
              <a:t>с</a:t>
            </a:r>
            <a:r>
              <a:rPr sz="1600" spc="-160" dirty="0">
                <a:solidFill>
                  <a:srgbClr val="002060"/>
                </a:solidFill>
                <a:latin typeface="Verdana"/>
                <a:cs typeface="Verdana"/>
              </a:rPr>
              <a:t>ь</a:t>
            </a:r>
            <a:r>
              <a:rPr sz="1600" spc="-13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17" dirty="0">
                <a:solidFill>
                  <a:srgbClr val="002060"/>
                </a:solidFill>
                <a:latin typeface="Verdana"/>
                <a:cs typeface="Verdana"/>
              </a:rPr>
              <a:t>прослуш</a:t>
            </a:r>
            <a:r>
              <a:rPr sz="1600" spc="13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sz="1600" spc="-37" dirty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sz="1600" spc="-33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sz="1600" spc="-43" dirty="0">
                <a:solidFill>
                  <a:srgbClr val="002060"/>
                </a:solidFill>
                <a:latin typeface="Verdana"/>
                <a:cs typeface="Verdana"/>
              </a:rPr>
              <a:t>ется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b="1" spc="-30" dirty="0">
                <a:solidFill>
                  <a:srgbClr val="002060"/>
                </a:solidFill>
                <a:latin typeface="Tahoma"/>
                <a:cs typeface="Tahoma"/>
              </a:rPr>
              <a:t>дваж</a:t>
            </a:r>
            <a:r>
              <a:rPr sz="1600" b="1" spc="-33" dirty="0">
                <a:solidFill>
                  <a:srgbClr val="002060"/>
                </a:solidFill>
                <a:latin typeface="Tahoma"/>
                <a:cs typeface="Tahoma"/>
              </a:rPr>
              <a:t>д</a:t>
            </a:r>
            <a:r>
              <a:rPr sz="1600" b="1" spc="-127" dirty="0">
                <a:solidFill>
                  <a:srgbClr val="002060"/>
                </a:solidFill>
                <a:latin typeface="Tahoma"/>
                <a:cs typeface="Tahoma"/>
              </a:rPr>
              <a:t>ы</a:t>
            </a:r>
            <a:endParaRPr sz="16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53" dirty="0">
                <a:solidFill>
                  <a:srgbClr val="F65E09"/>
                </a:solidFill>
                <a:latin typeface="Verdana"/>
                <a:cs typeface="Verdana"/>
              </a:rPr>
              <a:t>Во</a:t>
            </a:r>
            <a:r>
              <a:rPr sz="1600" spc="-12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1600" spc="-12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F65E09"/>
                </a:solidFill>
                <a:latin typeface="Verdana"/>
                <a:cs typeface="Verdana"/>
              </a:rPr>
              <a:t>прослушивания</a:t>
            </a:r>
            <a:r>
              <a:rPr sz="1600" spc="-123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67" dirty="0">
                <a:solidFill>
                  <a:srgbClr val="F65E09"/>
                </a:solidFill>
                <a:latin typeface="Verdana"/>
                <a:cs typeface="Verdana"/>
              </a:rPr>
              <a:t>можно</a:t>
            </a:r>
            <a:r>
              <a:rPr sz="1600" spc="-117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F65E09"/>
                </a:solidFill>
                <a:latin typeface="Verdana"/>
                <a:cs typeface="Verdana"/>
              </a:rPr>
              <a:t>делать</a:t>
            </a:r>
            <a:r>
              <a:rPr sz="1600" spc="-123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b="1" spc="-17" dirty="0">
                <a:solidFill>
                  <a:srgbClr val="F65E09"/>
                </a:solidFill>
                <a:latin typeface="Tahoma"/>
                <a:cs typeface="Tahoma"/>
              </a:rPr>
              <a:t>пометки</a:t>
            </a:r>
            <a:r>
              <a:rPr sz="1600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600" spc="30" dirty="0">
                <a:solidFill>
                  <a:srgbClr val="F65E09"/>
                </a:solidFill>
                <a:latin typeface="Verdana"/>
                <a:cs typeface="Verdana"/>
              </a:rPr>
              <a:t>на</a:t>
            </a:r>
            <a:r>
              <a:rPr sz="1600" spc="-117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F65E09"/>
                </a:solidFill>
                <a:latin typeface="Verdana"/>
                <a:cs typeface="Verdana"/>
              </a:rPr>
              <a:t>черновиках</a:t>
            </a:r>
            <a:endParaRPr sz="1600" dirty="0">
              <a:latin typeface="Verdana"/>
              <a:cs typeface="Verdana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20" dirty="0">
                <a:solidFill>
                  <a:srgbClr val="002060"/>
                </a:solidFill>
                <a:latin typeface="Verdana"/>
                <a:cs typeface="Verdana"/>
              </a:rPr>
              <a:t>После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2060"/>
                </a:solidFill>
                <a:latin typeface="Verdana"/>
                <a:cs typeface="Verdana"/>
              </a:rPr>
              <a:t>повторного</a:t>
            </a:r>
            <a:r>
              <a:rPr sz="1600" spc="-11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2060"/>
                </a:solidFill>
                <a:latin typeface="Verdana"/>
                <a:cs typeface="Verdana"/>
              </a:rPr>
              <a:t>прослушивания</a:t>
            </a:r>
            <a:r>
              <a:rPr sz="16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2060"/>
                </a:solidFill>
                <a:latin typeface="Verdana"/>
                <a:cs typeface="Verdana"/>
              </a:rPr>
              <a:t>участники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2060"/>
                </a:solidFill>
                <a:latin typeface="Verdana"/>
                <a:cs typeface="Verdana"/>
              </a:rPr>
              <a:t>приступают</a:t>
            </a:r>
            <a:r>
              <a:rPr sz="1600" spc="-11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147" dirty="0">
                <a:solidFill>
                  <a:srgbClr val="002060"/>
                </a:solidFill>
                <a:latin typeface="Verdana"/>
                <a:cs typeface="Verdana"/>
              </a:rPr>
              <a:t>к</a:t>
            </a:r>
            <a:r>
              <a:rPr sz="16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2060"/>
                </a:solidFill>
                <a:latin typeface="Verdana"/>
                <a:cs typeface="Verdana"/>
              </a:rPr>
              <a:t>выполнению</a:t>
            </a:r>
            <a:r>
              <a:rPr sz="16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002060"/>
                </a:solidFill>
                <a:latin typeface="Verdana"/>
                <a:cs typeface="Verdana"/>
              </a:rPr>
              <a:t>ЭР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139550" y="378660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object 3"/>
          <p:cNvSpPr/>
          <p:nvPr/>
        </p:nvSpPr>
        <p:spPr>
          <a:xfrm>
            <a:off x="2147697" y="8950068"/>
            <a:ext cx="2055019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"/>
          <p:cNvSpPr/>
          <p:nvPr/>
        </p:nvSpPr>
        <p:spPr>
          <a:xfrm>
            <a:off x="2147697" y="9044312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6"/>
          <p:cNvSpPr txBox="1"/>
          <p:nvPr/>
        </p:nvSpPr>
        <p:spPr>
          <a:xfrm>
            <a:off x="2272995" y="8995705"/>
            <a:ext cx="2539127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76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ОГЭ</a:t>
            </a:r>
            <a:r>
              <a:rPr sz="2933" b="1" spc="-53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933" b="1" spc="-37" dirty="0" err="1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по</a:t>
            </a:r>
            <a:r>
              <a:rPr sz="2933" b="1" spc="-6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2933" b="1" spc="87" dirty="0" smtClean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математике</a:t>
            </a:r>
            <a:endParaRPr sz="2933" dirty="0">
              <a:solidFill>
                <a:schemeClr val="accent6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2052875" y="10116713"/>
            <a:ext cx="4299681" cy="746785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600" b="1" spc="-7" dirty="0" smtClean="0">
                <a:solidFill>
                  <a:srgbClr val="002060"/>
                </a:solidFill>
                <a:latin typeface="Tahoma"/>
                <a:cs typeface="Tahoma"/>
              </a:rPr>
              <a:t>разрешено пользоваться калькулятором, который не имеет функций программирования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08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364376" y="2521713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28910" y="2294311"/>
            <a:ext cx="2055019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514539" y="2473579"/>
            <a:ext cx="3835241" cy="136257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3" dirty="0">
                <a:latin typeface="Tahoma"/>
                <a:cs typeface="Tahoma"/>
              </a:rPr>
              <a:t>Завершени</a:t>
            </a:r>
            <a:r>
              <a:rPr sz="2933" b="1" spc="-17" dirty="0">
                <a:latin typeface="Tahoma"/>
                <a:cs typeface="Tahoma"/>
              </a:rPr>
              <a:t>е</a:t>
            </a:r>
            <a:r>
              <a:rPr sz="2933" b="1" spc="-80" dirty="0">
                <a:latin typeface="Tahoma"/>
                <a:cs typeface="Tahoma"/>
              </a:rPr>
              <a:t> </a:t>
            </a:r>
            <a:r>
              <a:rPr sz="2933" b="1" spc="33" dirty="0">
                <a:latin typeface="Tahoma"/>
                <a:cs typeface="Tahoma"/>
              </a:rPr>
              <a:t>экзамен</a:t>
            </a:r>
            <a:r>
              <a:rPr sz="2933" b="1" spc="37" dirty="0">
                <a:latin typeface="Tahoma"/>
                <a:cs typeface="Tahoma"/>
              </a:rPr>
              <a:t>а</a:t>
            </a:r>
            <a:r>
              <a:rPr sz="2933" b="1" spc="-63" dirty="0">
                <a:latin typeface="Tahoma"/>
                <a:cs typeface="Tahoma"/>
              </a:rPr>
              <a:t> </a:t>
            </a:r>
            <a:r>
              <a:rPr sz="2933" b="1" spc="-213" dirty="0">
                <a:latin typeface="Tahoma"/>
                <a:cs typeface="Tahoma"/>
              </a:rPr>
              <a:t>в</a:t>
            </a:r>
            <a:r>
              <a:rPr sz="2933" b="1" spc="-50" dirty="0">
                <a:latin typeface="Tahoma"/>
                <a:cs typeface="Tahoma"/>
              </a:rPr>
              <a:t> </a:t>
            </a:r>
            <a:r>
              <a:rPr sz="2933" b="1" spc="-10" dirty="0">
                <a:latin typeface="Tahoma"/>
                <a:cs typeface="Tahoma"/>
              </a:rPr>
              <a:t>аудитории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250104"/>
            <a:ext cx="6858000" cy="46031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86644">
              <a:spcBef>
                <a:spcPts val="70"/>
              </a:spcBef>
            </a:pPr>
            <a:r>
              <a:rPr sz="2933" spc="-3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293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933" spc="-24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33" spc="-57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933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3605" y="3633546"/>
            <a:ext cx="2733913" cy="148587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67" dirty="0">
                <a:latin typeface="Verdana"/>
                <a:cs typeface="Verdana"/>
              </a:rPr>
              <a:t>сообщают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93" dirty="0">
                <a:latin typeface="Verdana"/>
                <a:cs typeface="Verdana"/>
              </a:rPr>
              <a:t>скором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завершении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экзамена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30" dirty="0">
                <a:latin typeface="Verdana"/>
                <a:cs typeface="Verdana"/>
              </a:rPr>
              <a:t>н</a:t>
            </a:r>
            <a:r>
              <a:rPr sz="1600" spc="37" dirty="0">
                <a:latin typeface="Verdana"/>
                <a:cs typeface="Verdana"/>
              </a:rPr>
              <a:t>а</a:t>
            </a:r>
            <a:r>
              <a:rPr sz="1600" spc="93" dirty="0">
                <a:latin typeface="Verdana"/>
                <a:cs typeface="Verdana"/>
              </a:rPr>
              <a:t>по</a:t>
            </a:r>
            <a:r>
              <a:rPr sz="1600" spc="107" dirty="0">
                <a:latin typeface="Verdana"/>
                <a:cs typeface="Verdana"/>
              </a:rPr>
              <a:t>м</a:t>
            </a:r>
            <a:r>
              <a:rPr sz="1600" spc="7" dirty="0">
                <a:latin typeface="Verdana"/>
                <a:cs typeface="Verdana"/>
              </a:rPr>
              <a:t>ин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-93" dirty="0">
                <a:latin typeface="Verdana"/>
                <a:cs typeface="Verdana"/>
              </a:rPr>
              <a:t>ют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3" dirty="0">
                <a:latin typeface="Verdana"/>
                <a:cs typeface="Verdana"/>
              </a:rPr>
              <a:t>пе</a:t>
            </a:r>
            <a:r>
              <a:rPr sz="1600" spc="30" dirty="0">
                <a:latin typeface="Verdana"/>
                <a:cs typeface="Verdana"/>
              </a:rPr>
              <a:t>р</a:t>
            </a:r>
            <a:r>
              <a:rPr sz="1600" spc="73" dirty="0">
                <a:latin typeface="Verdana"/>
                <a:cs typeface="Verdana"/>
              </a:rPr>
              <a:t>еносе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от</a:t>
            </a:r>
            <a:r>
              <a:rPr sz="1600" spc="-107" dirty="0">
                <a:latin typeface="Verdana"/>
                <a:cs typeface="Verdana"/>
              </a:rPr>
              <a:t>в</a:t>
            </a:r>
            <a:r>
              <a:rPr sz="1600" spc="-57" dirty="0">
                <a:latin typeface="Verdana"/>
                <a:cs typeface="Verdana"/>
              </a:rPr>
              <a:t>етов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3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бла</a:t>
            </a:r>
            <a:r>
              <a:rPr sz="1600" spc="13" dirty="0">
                <a:latin typeface="Verdana"/>
                <a:cs typeface="Verdana"/>
              </a:rPr>
              <a:t>н</a:t>
            </a:r>
            <a:r>
              <a:rPr sz="1600" spc="-93" dirty="0">
                <a:latin typeface="Verdana"/>
                <a:cs typeface="Verdana"/>
              </a:rPr>
              <a:t>ки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35920" y="3481732"/>
            <a:ext cx="266938" cy="1812244"/>
          </a:xfrm>
          <a:custGeom>
            <a:avLst/>
            <a:gdLst/>
            <a:ahLst/>
            <a:cxnLst/>
            <a:rect l="l" t="t" r="r" b="b"/>
            <a:pathLst>
              <a:path w="711835" h="1529079">
                <a:moveTo>
                  <a:pt x="0" y="0"/>
                </a:moveTo>
                <a:lnTo>
                  <a:pt x="71735" y="1204"/>
                </a:lnTo>
                <a:lnTo>
                  <a:pt x="138541" y="4659"/>
                </a:lnTo>
                <a:lnTo>
                  <a:pt x="198989" y="10126"/>
                </a:lnTo>
                <a:lnTo>
                  <a:pt x="251650" y="17367"/>
                </a:lnTo>
                <a:lnTo>
                  <a:pt x="295096" y="26144"/>
                </a:lnTo>
                <a:lnTo>
                  <a:pt x="348626" y="47353"/>
                </a:lnTo>
                <a:lnTo>
                  <a:pt x="355854" y="59308"/>
                </a:lnTo>
                <a:lnTo>
                  <a:pt x="355854" y="704976"/>
                </a:lnTo>
                <a:lnTo>
                  <a:pt x="363086" y="716932"/>
                </a:lnTo>
                <a:lnTo>
                  <a:pt x="416645" y="738141"/>
                </a:lnTo>
                <a:lnTo>
                  <a:pt x="460105" y="746918"/>
                </a:lnTo>
                <a:lnTo>
                  <a:pt x="512774" y="754159"/>
                </a:lnTo>
                <a:lnTo>
                  <a:pt x="573220" y="759626"/>
                </a:lnTo>
                <a:lnTo>
                  <a:pt x="640009" y="763081"/>
                </a:lnTo>
                <a:lnTo>
                  <a:pt x="711708" y="764285"/>
                </a:lnTo>
                <a:lnTo>
                  <a:pt x="640009" y="765490"/>
                </a:lnTo>
                <a:lnTo>
                  <a:pt x="573220" y="768945"/>
                </a:lnTo>
                <a:lnTo>
                  <a:pt x="512774" y="774412"/>
                </a:lnTo>
                <a:lnTo>
                  <a:pt x="460105" y="781653"/>
                </a:lnTo>
                <a:lnTo>
                  <a:pt x="416645" y="790430"/>
                </a:lnTo>
                <a:lnTo>
                  <a:pt x="363086" y="811639"/>
                </a:lnTo>
                <a:lnTo>
                  <a:pt x="355854" y="823594"/>
                </a:lnTo>
                <a:lnTo>
                  <a:pt x="355854" y="1469263"/>
                </a:lnTo>
                <a:lnTo>
                  <a:pt x="348626" y="1481218"/>
                </a:lnTo>
                <a:lnTo>
                  <a:pt x="295096" y="1502427"/>
                </a:lnTo>
                <a:lnTo>
                  <a:pt x="251650" y="1511204"/>
                </a:lnTo>
                <a:lnTo>
                  <a:pt x="198989" y="1518445"/>
                </a:lnTo>
                <a:lnTo>
                  <a:pt x="138541" y="1523912"/>
                </a:lnTo>
                <a:lnTo>
                  <a:pt x="71735" y="1527367"/>
                </a:lnTo>
                <a:lnTo>
                  <a:pt x="0" y="1528571"/>
                </a:lnTo>
              </a:path>
            </a:pathLst>
          </a:custGeom>
          <a:ln w="38100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4865180" y="3657600"/>
            <a:ext cx="1707118" cy="1504258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10" dirty="0">
                <a:latin typeface="Tahoma"/>
                <a:cs typeface="Tahoma"/>
              </a:rPr>
              <a:t>участник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-87" dirty="0">
                <a:latin typeface="Verdana"/>
                <a:cs typeface="Verdana"/>
              </a:rPr>
              <a:t>кончил</a:t>
            </a:r>
            <a:r>
              <a:rPr sz="1600" spc="-136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рабо</a:t>
            </a:r>
            <a:r>
              <a:rPr sz="1600" spc="33" dirty="0">
                <a:latin typeface="Verdana"/>
                <a:cs typeface="Verdana"/>
              </a:rPr>
              <a:t>т</a:t>
            </a:r>
            <a:r>
              <a:rPr sz="1600" spc="-90" dirty="0">
                <a:latin typeface="Verdana"/>
                <a:cs typeface="Verdana"/>
              </a:rPr>
              <a:t>у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раньше</a:t>
            </a:r>
            <a:endParaRPr sz="1600">
              <a:latin typeface="Verdana"/>
              <a:cs typeface="Verdana"/>
            </a:endParaRPr>
          </a:p>
          <a:p>
            <a:pPr marL="290421"/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-3" dirty="0">
                <a:latin typeface="Verdana"/>
                <a:cs typeface="Verdana"/>
              </a:rPr>
              <a:t>ушё</a:t>
            </a:r>
            <a:r>
              <a:rPr sz="1600" dirty="0">
                <a:latin typeface="Verdana"/>
                <a:cs typeface="Verdana"/>
              </a:rPr>
              <a:t>л</a:t>
            </a:r>
            <a:r>
              <a:rPr sz="1600" spc="-117" dirty="0">
                <a:latin typeface="Verdana"/>
                <a:cs typeface="Verdana"/>
              </a:rPr>
              <a:t> 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13" dirty="0">
                <a:latin typeface="Verdana"/>
                <a:cs typeface="Verdana"/>
              </a:rPr>
              <a:t>П</a:t>
            </a:r>
            <a:r>
              <a:rPr sz="1600" spc="-107" dirty="0">
                <a:latin typeface="Verdana"/>
                <a:cs typeface="Verdana"/>
              </a:rPr>
              <a:t>П</a:t>
            </a:r>
            <a:r>
              <a:rPr sz="1600" spc="177" dirty="0"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186" y="3390884"/>
            <a:ext cx="1475898" cy="386354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49956" algn="ctr">
              <a:lnSpc>
                <a:spcPts val="3454"/>
              </a:lnSpc>
              <a:spcBef>
                <a:spcPts val="67"/>
              </a:spcBef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8B8B8B"/>
                </a:solidFill>
                <a:latin typeface="Tahoma"/>
                <a:cs typeface="Tahoma"/>
              </a:rPr>
              <a:t>3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0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R="59693" algn="ctr">
              <a:lnSpc>
                <a:spcPts val="3267"/>
              </a:lnSpc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5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L="8467">
              <a:lnSpc>
                <a:spcPts val="1733"/>
              </a:lnSpc>
            </a:pPr>
            <a:r>
              <a:rPr sz="1600" b="1" spc="20" dirty="0">
                <a:solidFill>
                  <a:srgbClr val="8B8B8B"/>
                </a:solidFill>
                <a:latin typeface="Tahoma"/>
                <a:cs typeface="Tahoma"/>
              </a:rPr>
              <a:t>до</a:t>
            </a:r>
            <a:r>
              <a:rPr sz="1600" b="1" spc="-3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8B8B8B"/>
                </a:solidFill>
                <a:latin typeface="Tahoma"/>
                <a:cs typeface="Tahoma"/>
              </a:rPr>
              <a:t>окончания</a:t>
            </a:r>
            <a:r>
              <a:rPr sz="1600" b="1" spc="-27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17" dirty="0">
                <a:solidFill>
                  <a:srgbClr val="8B8B8B"/>
                </a:solidFill>
                <a:latin typeface="Tahoma"/>
                <a:cs typeface="Tahoma"/>
              </a:rPr>
              <a:t>экзамена</a:t>
            </a:r>
            <a:endParaRPr sz="1600" dirty="0">
              <a:latin typeface="Tahoma"/>
              <a:cs typeface="Tahoma"/>
            </a:endParaRPr>
          </a:p>
          <a:p>
            <a:pPr marL="23284" marR="3387" indent="423" algn="ctr">
              <a:spcBef>
                <a:spcPts val="680"/>
              </a:spcBef>
            </a:pP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время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8B8B8B"/>
                </a:solidFill>
                <a:latin typeface="Tahoma"/>
                <a:cs typeface="Tahoma"/>
              </a:rPr>
              <a:t>закончилось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2858" y="5672975"/>
            <a:ext cx="1917383" cy="148587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100" dirty="0">
                <a:latin typeface="Verdana"/>
                <a:cs typeface="Verdana"/>
              </a:rPr>
              <a:t>объя</a:t>
            </a:r>
            <a:r>
              <a:rPr sz="1600" spc="-93" dirty="0">
                <a:latin typeface="Verdana"/>
                <a:cs typeface="Verdana"/>
              </a:rPr>
              <a:t>в</a:t>
            </a:r>
            <a:r>
              <a:rPr sz="1600" spc="-67" dirty="0">
                <a:latin typeface="Verdana"/>
                <a:cs typeface="Verdana"/>
              </a:rPr>
              <a:t>ил</a:t>
            </a:r>
            <a:r>
              <a:rPr sz="1600" spc="-63" dirty="0">
                <a:latin typeface="Verdana"/>
                <a:cs typeface="Verdana"/>
              </a:rPr>
              <a:t>и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оконч</a:t>
            </a:r>
            <a:r>
              <a:rPr sz="1600" spc="-23" dirty="0">
                <a:latin typeface="Verdana"/>
                <a:cs typeface="Verdana"/>
              </a:rPr>
              <a:t>а</a:t>
            </a:r>
            <a:r>
              <a:rPr sz="1600" spc="-10" dirty="0">
                <a:latin typeface="Verdana"/>
                <a:cs typeface="Verdana"/>
              </a:rPr>
              <a:t>ни</a:t>
            </a:r>
            <a:r>
              <a:rPr sz="1600" spc="-7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7" dirty="0">
                <a:latin typeface="Verdana"/>
                <a:cs typeface="Verdana"/>
              </a:rPr>
              <a:t>к</a:t>
            </a: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103" dirty="0">
                <a:latin typeface="Verdana"/>
                <a:cs typeface="Verdana"/>
              </a:rPr>
              <a:t>ме</a:t>
            </a:r>
            <a:r>
              <a:rPr sz="1600" spc="107" dirty="0">
                <a:latin typeface="Verdana"/>
                <a:cs typeface="Verdana"/>
              </a:rPr>
              <a:t>н</a:t>
            </a:r>
            <a:r>
              <a:rPr sz="1600" spc="130" dirty="0">
                <a:latin typeface="Verdana"/>
                <a:cs typeface="Verdana"/>
              </a:rPr>
              <a:t>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107" dirty="0">
                <a:latin typeface="Verdana"/>
                <a:cs typeface="Verdana"/>
              </a:rPr>
              <a:t>собр</a:t>
            </a:r>
            <a:r>
              <a:rPr sz="1600" spc="7" dirty="0">
                <a:latin typeface="Verdana"/>
                <a:cs typeface="Verdana"/>
              </a:rPr>
              <a:t>а</a:t>
            </a:r>
            <a:r>
              <a:rPr sz="1600" spc="10" dirty="0">
                <a:latin typeface="Verdana"/>
                <a:cs typeface="Verdana"/>
              </a:rPr>
              <a:t>л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150" dirty="0">
                <a:latin typeface="Verdana"/>
                <a:cs typeface="Verdana"/>
              </a:rPr>
              <a:t>ЭМ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43" dirty="0">
                <a:latin typeface="Verdana"/>
                <a:cs typeface="Verdana"/>
              </a:rPr>
              <a:t>черно</a:t>
            </a:r>
            <a:r>
              <a:rPr sz="1600" spc="-37" dirty="0">
                <a:latin typeface="Verdana"/>
                <a:cs typeface="Verdana"/>
              </a:rPr>
              <a:t>в</a:t>
            </a:r>
            <a:r>
              <a:rPr sz="1600" spc="-100" dirty="0">
                <a:latin typeface="Verdana"/>
                <a:cs typeface="Verdana"/>
              </a:rPr>
              <a:t>и</a:t>
            </a:r>
            <a:r>
              <a:rPr sz="1600" spc="-97" dirty="0">
                <a:latin typeface="Verdana"/>
                <a:cs typeface="Verdana"/>
              </a:rPr>
              <a:t>к</a:t>
            </a:r>
            <a:r>
              <a:rPr sz="1600" spc="-40" dirty="0">
                <a:latin typeface="Verdana"/>
                <a:cs typeface="Verdana"/>
              </a:rPr>
              <a:t>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65180" y="5373512"/>
            <a:ext cx="1707118" cy="2735364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50" dirty="0">
                <a:solidFill>
                  <a:srgbClr val="3BA7B6"/>
                </a:solidFill>
                <a:latin typeface="Tahoma"/>
                <a:cs typeface="Tahoma"/>
              </a:rPr>
              <a:t>ЕГЭ.</a:t>
            </a:r>
            <a:r>
              <a:rPr sz="1600" b="1" spc="-33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3BA7B6"/>
                </a:solidFill>
                <a:latin typeface="Tahoma"/>
                <a:cs typeface="Tahoma"/>
              </a:rPr>
              <a:t>Организатор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3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БО1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1600" spc="-123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1600" spc="-63" dirty="0">
                <a:solidFill>
                  <a:srgbClr val="3BA7B6"/>
                </a:solidFill>
                <a:latin typeface="Verdana"/>
                <a:cs typeface="Verdana"/>
              </a:rPr>
              <a:t>азыв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ет</a:t>
            </a:r>
            <a:endParaRPr sz="1600">
              <a:latin typeface="Verdana"/>
              <a:cs typeface="Verdana"/>
            </a:endParaRPr>
          </a:p>
          <a:p>
            <a:pPr marL="290421">
              <a:spcBef>
                <a:spcPts val="3"/>
              </a:spcBef>
            </a:pPr>
            <a:r>
              <a:rPr sz="1600" spc="-50" dirty="0">
                <a:solidFill>
                  <a:srgbClr val="3BA7B6"/>
                </a:solidFill>
                <a:latin typeface="Verdana"/>
                <a:cs typeface="Verdana"/>
              </a:rPr>
              <a:t>количество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1600" spc="-10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етов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13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2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1600" spc="-11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363" dirty="0">
                <a:solidFill>
                  <a:srgbClr val="3BA7B6"/>
                </a:solidFill>
                <a:latin typeface="Verdana"/>
                <a:cs typeface="Verdana"/>
              </a:rPr>
              <a:t>«</a:t>
            </a:r>
            <a:r>
              <a:rPr sz="1600" spc="-240" dirty="0">
                <a:solidFill>
                  <a:srgbClr val="3BA7B6"/>
                </a:solidFill>
                <a:latin typeface="Verdana"/>
                <a:cs typeface="Verdana"/>
              </a:rPr>
              <a:t>Х»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3BA7B6"/>
                </a:solidFill>
                <a:latin typeface="Verdana"/>
                <a:cs typeface="Verdana"/>
              </a:rPr>
              <a:t>под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1600" spc="-160" dirty="0">
                <a:solidFill>
                  <a:srgbClr val="3BA7B6"/>
                </a:solidFill>
                <a:latin typeface="Verdana"/>
                <a:cs typeface="Verdana"/>
              </a:rPr>
              <a:t>ь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2450" y="7254430"/>
            <a:ext cx="283369" cy="1187996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sz="7667" b="1" spc="-943" dirty="0">
                <a:solidFill>
                  <a:srgbClr val="8B8B8B"/>
                </a:solidFill>
                <a:latin typeface="Tahoma"/>
                <a:cs typeface="Tahoma"/>
              </a:rPr>
              <a:t>Z</a:t>
            </a:r>
            <a:endParaRPr sz="7667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47339" y="7675786"/>
            <a:ext cx="1665685" cy="1239656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marR="3387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dirty="0">
                <a:latin typeface="Verdana"/>
                <a:cs typeface="Verdana"/>
              </a:rPr>
              <a:t>погашают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незаполненные </a:t>
            </a:r>
            <a:r>
              <a:rPr sz="1600" spc="-553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области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БО2</a:t>
            </a:r>
            <a:r>
              <a:rPr sz="1600" spc="-140" dirty="0">
                <a:latin typeface="Verdana"/>
                <a:cs typeface="Verdana"/>
              </a:rPr>
              <a:t>, </a:t>
            </a:r>
            <a:r>
              <a:rPr sz="1600" spc="-177" dirty="0">
                <a:latin typeface="Verdana"/>
                <a:cs typeface="Verdana"/>
              </a:rPr>
              <a:t>Б</a:t>
            </a:r>
            <a:r>
              <a:rPr sz="1600" spc="130" dirty="0">
                <a:latin typeface="Verdana"/>
                <a:cs typeface="Verdana"/>
              </a:rPr>
              <a:t>О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97071" y="7979889"/>
            <a:ext cx="2575322" cy="34744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093" rIns="0" bIns="0" rtlCol="0">
            <a:spAutoFit/>
          </a:bodyPr>
          <a:lstStyle/>
          <a:p>
            <a:pPr marL="60963" marR="1265830">
              <a:spcBef>
                <a:spcPts val="213"/>
              </a:spcBef>
            </a:pPr>
            <a:r>
              <a:rPr sz="1600" b="1" spc="47" dirty="0">
                <a:latin typeface="Tahoma"/>
                <a:cs typeface="Tahoma"/>
              </a:rPr>
              <a:t>ассистенты</a:t>
            </a:r>
            <a:r>
              <a:rPr sz="1600" b="1" spc="-30" dirty="0">
                <a:latin typeface="Tahoma"/>
                <a:cs typeface="Tahoma"/>
              </a:rPr>
              <a:t> </a:t>
            </a:r>
            <a:r>
              <a:rPr sz="1600" b="1" spc="13" dirty="0">
                <a:latin typeface="Tahoma"/>
                <a:cs typeface="Tahoma"/>
              </a:rPr>
              <a:t>переносят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-17" dirty="0">
                <a:latin typeface="Tahoma"/>
                <a:cs typeface="Tahoma"/>
              </a:rPr>
              <a:t>ответы </a:t>
            </a:r>
            <a:r>
              <a:rPr sz="1600" b="1" spc="-460" dirty="0">
                <a:latin typeface="Tahoma"/>
                <a:cs typeface="Tahoma"/>
              </a:rPr>
              <a:t> </a:t>
            </a:r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стандартны</a:t>
            </a:r>
            <a:r>
              <a:rPr sz="1600" b="1" spc="23" dirty="0">
                <a:latin typeface="Tahoma"/>
                <a:cs typeface="Tahoma"/>
              </a:rPr>
              <a:t>е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53" dirty="0">
                <a:latin typeface="Tahoma"/>
                <a:cs typeface="Tahoma"/>
              </a:rPr>
              <a:t>бланки</a:t>
            </a:r>
            <a:endParaRPr sz="1600">
              <a:latin typeface="Tahoma"/>
              <a:cs typeface="Tahom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-117" dirty="0">
                <a:latin typeface="Verdana"/>
                <a:cs typeface="Verdana"/>
              </a:rPr>
              <a:t>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специа</a:t>
            </a:r>
            <a:r>
              <a:rPr sz="1600" spc="-150" dirty="0">
                <a:latin typeface="Verdana"/>
                <a:cs typeface="Verdana"/>
              </a:rPr>
              <a:t>льны</a:t>
            </a:r>
            <a:r>
              <a:rPr sz="1600" spc="-130" dirty="0">
                <a:latin typeface="Verdana"/>
                <a:cs typeface="Verdana"/>
              </a:rPr>
              <a:t>х </a:t>
            </a:r>
            <a:r>
              <a:rPr sz="1600" spc="-97" dirty="0">
                <a:latin typeface="Verdana"/>
                <a:cs typeface="Verdana"/>
              </a:rPr>
              <a:t>те</a:t>
            </a:r>
            <a:r>
              <a:rPr sz="1600" spc="-83" dirty="0">
                <a:latin typeface="Verdana"/>
                <a:cs typeface="Verdana"/>
              </a:rPr>
              <a:t>т</a:t>
            </a:r>
            <a:r>
              <a:rPr sz="1600" spc="43" dirty="0">
                <a:latin typeface="Verdana"/>
                <a:cs typeface="Verdana"/>
              </a:rPr>
              <a:t>радей</a:t>
            </a:r>
            <a:endParaRPr sz="160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7" dirty="0">
                <a:latin typeface="Verdana"/>
                <a:cs typeface="Verdana"/>
              </a:rPr>
              <a:t>бл</a:t>
            </a:r>
            <a:r>
              <a:rPr sz="1600" spc="40" dirty="0">
                <a:latin typeface="Verdana"/>
                <a:cs typeface="Verdana"/>
              </a:rPr>
              <a:t>а</a:t>
            </a:r>
            <a:r>
              <a:rPr sz="1600" spc="-90" dirty="0">
                <a:latin typeface="Verdana"/>
                <a:cs typeface="Verdana"/>
              </a:rPr>
              <a:t>нко</a:t>
            </a:r>
            <a:r>
              <a:rPr sz="1600" spc="-83" dirty="0">
                <a:latin typeface="Verdana"/>
                <a:cs typeface="Verdana"/>
              </a:rPr>
              <a:t>в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03" dirty="0">
                <a:latin typeface="Verdana"/>
                <a:cs typeface="Verdana"/>
              </a:rPr>
              <a:t>увели</a:t>
            </a:r>
            <a:r>
              <a:rPr sz="1600" spc="-100" dirty="0">
                <a:latin typeface="Verdana"/>
                <a:cs typeface="Verdana"/>
              </a:rPr>
              <a:t>ч</a:t>
            </a:r>
            <a:r>
              <a:rPr sz="1600" spc="-13" dirty="0">
                <a:latin typeface="Verdana"/>
                <a:cs typeface="Verdana"/>
              </a:rPr>
              <a:t>ен</a:t>
            </a:r>
            <a:r>
              <a:rPr sz="1600" spc="-10" dirty="0">
                <a:latin typeface="Verdana"/>
                <a:cs typeface="Verdana"/>
              </a:rPr>
              <a:t>ного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83" dirty="0">
                <a:latin typeface="Verdana"/>
                <a:cs typeface="Verdana"/>
              </a:rPr>
              <a:t>разм</a:t>
            </a:r>
            <a:r>
              <a:rPr sz="1600" spc="87" dirty="0">
                <a:latin typeface="Verdana"/>
                <a:cs typeface="Verdana"/>
              </a:rPr>
              <a:t>е</a:t>
            </a:r>
            <a:r>
              <a:rPr sz="1600" spc="107" dirty="0">
                <a:latin typeface="Verdana"/>
                <a:cs typeface="Verdana"/>
              </a:rPr>
              <a:t>ра</a:t>
            </a:r>
            <a:endParaRPr sz="1600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компьютера</a:t>
            </a:r>
            <a:endParaRPr sz="1600">
              <a:latin typeface="Verdana"/>
              <a:cs typeface="Verdana"/>
            </a:endParaRPr>
          </a:p>
          <a:p>
            <a:pPr marL="60963"/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-40" dirty="0">
                <a:latin typeface="Tahoma"/>
                <a:cs typeface="Tahoma"/>
              </a:rPr>
              <a:t>пр</a:t>
            </a:r>
            <a:r>
              <a:rPr sz="1600" b="1" spc="-37" dirty="0">
                <a:latin typeface="Tahoma"/>
                <a:cs typeface="Tahoma"/>
              </a:rPr>
              <a:t>и</a:t>
            </a:r>
            <a:r>
              <a:rPr sz="1600" b="1" spc="93" dirty="0">
                <a:latin typeface="Tahoma"/>
                <a:cs typeface="Tahoma"/>
              </a:rPr>
              <a:t>сут</a:t>
            </a:r>
            <a:r>
              <a:rPr sz="1600" b="1" spc="97" dirty="0">
                <a:latin typeface="Tahoma"/>
                <a:cs typeface="Tahoma"/>
              </a:rPr>
              <a:t>с</a:t>
            </a:r>
            <a:r>
              <a:rPr sz="1600" b="1" spc="-60" dirty="0">
                <a:latin typeface="Tahoma"/>
                <a:cs typeface="Tahoma"/>
              </a:rPr>
              <a:t>тв</a:t>
            </a:r>
            <a:r>
              <a:rPr sz="1600" b="1" spc="-67" dirty="0">
                <a:latin typeface="Tahoma"/>
                <a:cs typeface="Tahoma"/>
              </a:rPr>
              <a:t>и</a:t>
            </a:r>
            <a:r>
              <a:rPr sz="1600" b="1" spc="-83" dirty="0">
                <a:latin typeface="Tahoma"/>
                <a:cs typeface="Tahoma"/>
              </a:rPr>
              <a:t>и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70" dirty="0">
                <a:latin typeface="Tahoma"/>
                <a:cs typeface="Tahoma"/>
              </a:rPr>
              <a:t>чл</a:t>
            </a:r>
            <a:r>
              <a:rPr sz="1600" b="1" spc="-63" dirty="0">
                <a:latin typeface="Tahoma"/>
                <a:cs typeface="Tahoma"/>
              </a:rPr>
              <a:t>е</a:t>
            </a:r>
            <a:r>
              <a:rPr sz="1600" b="1" spc="7" dirty="0">
                <a:latin typeface="Tahoma"/>
                <a:cs typeface="Tahoma"/>
              </a:rPr>
              <a:t>на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7" dirty="0">
                <a:latin typeface="Tahoma"/>
                <a:cs typeface="Tahoma"/>
              </a:rPr>
              <a:t>Г</a:t>
            </a:r>
            <a:r>
              <a:rPr sz="1600" b="1" spc="10" dirty="0">
                <a:latin typeface="Tahoma"/>
                <a:cs typeface="Tahoma"/>
              </a:rPr>
              <a:t>Э</a:t>
            </a:r>
            <a:r>
              <a:rPr sz="1600" b="1" spc="-130" dirty="0">
                <a:latin typeface="Tahoma"/>
                <a:cs typeface="Tahoma"/>
              </a:rPr>
              <a:t>К</a:t>
            </a:r>
            <a:endParaRPr sz="16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1329061"/>
              </p:ext>
            </p:extLst>
          </p:nvPr>
        </p:nvGraphicFramePr>
        <p:xfrm>
          <a:off x="408718" y="9310257"/>
          <a:ext cx="3372803" cy="2849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6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9387">
                <a:tc>
                  <a:txBody>
                    <a:bodyPr/>
                    <a:lstStyle/>
                    <a:p>
                      <a:pPr marL="89535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2300" b="1" spc="-2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организаторы</a:t>
                      </a:r>
                      <a:endParaRPr sz="2300">
                        <a:latin typeface="Tahoma"/>
                        <a:cs typeface="Tahoma"/>
                      </a:endParaRPr>
                    </a:p>
                    <a:p>
                      <a:pPr marL="89535" marR="61341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паковы</a:t>
                      </a: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аю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2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ЭМ</a:t>
                      </a:r>
                      <a:r>
                        <a:rPr sz="2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ер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новики  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300" spc="-15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отдел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ьны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</a:t>
                      </a:r>
                      <a:r>
                        <a:rPr sz="2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99342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2300" b="1" spc="-8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ТС</a:t>
                      </a:r>
                      <a:endParaRPr sz="2300">
                        <a:latin typeface="Tahoma"/>
                        <a:cs typeface="Tahoma"/>
                      </a:endParaRPr>
                    </a:p>
                    <a:p>
                      <a:pPr marL="88900" marR="88646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записывают</a:t>
                      </a:r>
                      <a:r>
                        <a:rPr sz="2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фай</a:t>
                      </a:r>
                      <a:r>
                        <a:rPr sz="2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2300" spc="-18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</a:t>
                      </a: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етов  на</a:t>
                      </a:r>
                      <a:r>
                        <a:rPr sz="2300" spc="-16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эл</a:t>
                      </a:r>
                      <a:r>
                        <a:rPr sz="2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ктронные</a:t>
                      </a:r>
                      <a:r>
                        <a:rPr sz="2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носите</a:t>
                      </a:r>
                      <a:r>
                        <a:rPr sz="2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endParaRPr sz="2300">
                        <a:latin typeface="Verdana"/>
                        <a:cs typeface="Verdana"/>
                      </a:endParaRPr>
                    </a:p>
                  </a:txBody>
                  <a:tcPr marL="0" marR="0" marT="99342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927">
                <a:tc gridSpan="2"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пе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реда</a:t>
                      </a:r>
                      <a:r>
                        <a:rPr sz="2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2300" spc="-19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рук</a:t>
                      </a: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дите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</a:t>
                      </a:r>
                      <a:r>
                        <a:rPr sz="2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2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таб</a:t>
                      </a:r>
                      <a:r>
                        <a:rPr sz="2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2300" dirty="0">
                        <a:latin typeface="Verdana"/>
                        <a:cs typeface="Verdana"/>
                      </a:endParaRPr>
                    </a:p>
                  </a:txBody>
                  <a:tcPr marL="0" marR="0" marT="93321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139550" y="378660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37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937" y="204014"/>
            <a:ext cx="169306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81840" y="6651637"/>
            <a:ext cx="1409462" cy="119662"/>
          </a:xfrm>
          <a:custGeom>
            <a:avLst/>
            <a:gdLst/>
            <a:ahLst/>
            <a:cxnLst/>
            <a:rect l="l" t="t" r="r" b="b"/>
            <a:pathLst>
              <a:path w="2505710" h="67310">
                <a:moveTo>
                  <a:pt x="2505455" y="0"/>
                </a:moveTo>
                <a:lnTo>
                  <a:pt x="0" y="0"/>
                </a:lnTo>
                <a:lnTo>
                  <a:pt x="0" y="67055"/>
                </a:lnTo>
                <a:lnTo>
                  <a:pt x="2505455" y="67055"/>
                </a:lnTo>
                <a:lnTo>
                  <a:pt x="250545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3174" y="7440053"/>
            <a:ext cx="2027396" cy="119662"/>
          </a:xfrm>
          <a:custGeom>
            <a:avLst/>
            <a:gdLst/>
            <a:ahLst/>
            <a:cxnLst/>
            <a:rect l="l" t="t" r="r" b="b"/>
            <a:pathLst>
              <a:path w="3604260" h="67310">
                <a:moveTo>
                  <a:pt x="3604234" y="0"/>
                </a:moveTo>
                <a:lnTo>
                  <a:pt x="0" y="0"/>
                </a:lnTo>
                <a:lnTo>
                  <a:pt x="0" y="67056"/>
                </a:lnTo>
                <a:lnTo>
                  <a:pt x="3604234" y="67056"/>
                </a:lnTo>
                <a:lnTo>
                  <a:pt x="360423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4683" y="3468171"/>
            <a:ext cx="2564606" cy="6774162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104900" marR="495934" indent="-1092835">
              <a:lnSpc>
                <a:spcPts val="3460"/>
              </a:lnSpc>
              <a:spcBef>
                <a:spcPts val="930"/>
              </a:spcBef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Лица,</a:t>
            </a:r>
            <a:r>
              <a:rPr sz="36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допустившие </a:t>
            </a:r>
            <a:r>
              <a:rPr sz="3600" b="1" spc="-8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нарушения</a:t>
            </a:r>
            <a:endParaRPr sz="3600" dirty="0">
              <a:latin typeface="Times New Roman"/>
              <a:cs typeface="Times New Roman"/>
            </a:endParaRPr>
          </a:p>
          <a:p>
            <a:pPr algn="ctr">
              <a:lnSpc>
                <a:spcPts val="2865"/>
              </a:lnSpc>
            </a:pP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установленного</a:t>
            </a:r>
            <a:endParaRPr sz="3600" dirty="0">
              <a:latin typeface="Times New Roman"/>
              <a:cs typeface="Times New Roman"/>
            </a:endParaRPr>
          </a:p>
          <a:p>
            <a:pPr marL="13970" marR="5080" algn="ctr">
              <a:lnSpc>
                <a:spcPct val="81000"/>
              </a:lnSpc>
              <a:spcBef>
                <a:spcPts val="565"/>
              </a:spcBef>
            </a:pP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Порядка,</a:t>
            </a:r>
            <a:r>
              <a:rPr sz="36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удаляются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3600" b="1" spc="-8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экзамена,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работы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аннулируются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5467" y="8231181"/>
            <a:ext cx="1683782" cy="119662"/>
          </a:xfrm>
          <a:custGeom>
            <a:avLst/>
            <a:gdLst/>
            <a:ahLst/>
            <a:cxnLst/>
            <a:rect l="l" t="t" r="r" b="b"/>
            <a:pathLst>
              <a:path w="2993390" h="67310">
                <a:moveTo>
                  <a:pt x="2993136" y="0"/>
                </a:moveTo>
                <a:lnTo>
                  <a:pt x="0" y="0"/>
                </a:lnTo>
                <a:lnTo>
                  <a:pt x="0" y="67056"/>
                </a:lnTo>
                <a:lnTo>
                  <a:pt x="2993136" y="67056"/>
                </a:lnTo>
                <a:lnTo>
                  <a:pt x="299313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54087" y="2216727"/>
            <a:ext cx="2969325" cy="9937337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379369" y="11272090"/>
            <a:ext cx="14466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139550" y="378660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Нарушение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48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937" y="204014"/>
            <a:ext cx="169306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79369" y="11272090"/>
            <a:ext cx="14466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139550" y="378660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1873" y="5275262"/>
            <a:ext cx="55721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ЗА ВНИМАНИЕ!</a:t>
            </a:r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954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93187" y="199932"/>
            <a:ext cx="4084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Порядок </a:t>
            </a:r>
            <a:r>
              <a:rPr lang="ru-RU" sz="3200" b="1" spc="-330" dirty="0" smtClean="0">
                <a:solidFill>
                  <a:schemeClr val="bg1"/>
                </a:solidFill>
              </a:rPr>
              <a:t> </a:t>
            </a:r>
            <a:r>
              <a:rPr lang="ru-RU" sz="3200" b="1" spc="-85" dirty="0" smtClean="0">
                <a:solidFill>
                  <a:schemeClr val="bg1"/>
                </a:solidFill>
              </a:rPr>
              <a:t>ГИ</a:t>
            </a:r>
            <a:r>
              <a:rPr lang="ru-RU" sz="3200" b="1" spc="-105" dirty="0" smtClean="0">
                <a:solidFill>
                  <a:schemeClr val="bg1"/>
                </a:solidFill>
              </a:rPr>
              <a:t>А </a:t>
            </a:r>
            <a:r>
              <a:rPr lang="ru-RU" sz="3200" b="1" spc="-540" dirty="0" smtClean="0">
                <a:solidFill>
                  <a:schemeClr val="bg1"/>
                </a:solidFill>
              </a:rPr>
              <a:t>-     </a:t>
            </a:r>
            <a:r>
              <a:rPr lang="ru-RU" sz="3200" b="1" spc="-360" dirty="0" smtClean="0">
                <a:solidFill>
                  <a:schemeClr val="bg1"/>
                </a:solidFill>
              </a:rPr>
              <a:t>9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9" name="object 26"/>
          <p:cNvSpPr/>
          <p:nvPr/>
        </p:nvSpPr>
        <p:spPr>
          <a:xfrm>
            <a:off x="142023" y="4827864"/>
            <a:ext cx="2907556" cy="3667276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23"/>
          <p:cNvGrpSpPr/>
          <p:nvPr/>
        </p:nvGrpSpPr>
        <p:grpSpPr>
          <a:xfrm>
            <a:off x="3052944" y="2892952"/>
            <a:ext cx="3742944" cy="7071113"/>
            <a:chOff x="9130283" y="5036820"/>
            <a:chExt cx="7595870" cy="4467225"/>
          </a:xfrm>
        </p:grpSpPr>
        <p:pic>
          <p:nvPicPr>
            <p:cNvPr id="11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12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2023" y="4832979"/>
            <a:ext cx="241135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Порядок ГИА-9 </a:t>
            </a:r>
          </a:p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Приказ </a:t>
            </a:r>
            <a:r>
              <a:rPr lang="ru-RU" sz="2500" b="1" dirty="0" err="1" smtClean="0">
                <a:solidFill>
                  <a:schemeClr val="bg1"/>
                </a:solidFill>
              </a:rPr>
              <a:t>Минпросвещения</a:t>
            </a:r>
            <a:r>
              <a:rPr lang="ru-RU" sz="2500" b="1" dirty="0" smtClean="0">
                <a:solidFill>
                  <a:schemeClr val="bg1"/>
                </a:solidFill>
              </a:rPr>
              <a:t> России и </a:t>
            </a:r>
            <a:r>
              <a:rPr lang="ru-RU" sz="2500" b="1" dirty="0" err="1" smtClean="0">
                <a:solidFill>
                  <a:schemeClr val="bg1"/>
                </a:solidFill>
              </a:rPr>
              <a:t>Рособрнадзора</a:t>
            </a:r>
            <a:r>
              <a:rPr lang="ru-RU" sz="2500" b="1" dirty="0" smtClean="0">
                <a:solidFill>
                  <a:schemeClr val="bg1"/>
                </a:solidFill>
              </a:rPr>
              <a:t>       от 04.04.2023 г. №232/551</a:t>
            </a:r>
            <a:endParaRPr lang="ru-RU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02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93187" y="199932"/>
            <a:ext cx="4425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13" name="object 9"/>
          <p:cNvSpPr txBox="1"/>
          <p:nvPr/>
        </p:nvSpPr>
        <p:spPr>
          <a:xfrm>
            <a:off x="1680396" y="2586923"/>
            <a:ext cx="3293745" cy="388504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9690" rIns="0" bIns="0" rtlCol="0">
            <a:spAutoFit/>
          </a:bodyPr>
          <a:lstStyle/>
          <a:p>
            <a:pPr marL="423" algn="ctr">
              <a:spcBef>
                <a:spcPts val="470"/>
              </a:spcBef>
            </a:pPr>
            <a:r>
              <a:rPr sz="2133" spc="-23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2133" spc="-33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2133" spc="-12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2133" spc="-1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33" spc="-43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1876015" y="3529374"/>
            <a:ext cx="2902506" cy="1093516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0"/>
          <p:cNvSpPr txBox="1"/>
          <p:nvPr/>
        </p:nvSpPr>
        <p:spPr>
          <a:xfrm>
            <a:off x="458343" y="4877703"/>
            <a:ext cx="2841069" cy="38551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6727" rIns="0" bIns="0" rtlCol="0">
            <a:spAutoFit/>
          </a:bodyPr>
          <a:lstStyle/>
          <a:p>
            <a:pPr algn="ctr">
              <a:spcBef>
                <a:spcPts val="447"/>
              </a:spcBef>
            </a:pPr>
            <a:r>
              <a:rPr sz="2133" spc="20" dirty="0">
                <a:solidFill>
                  <a:srgbClr val="FFFFFF"/>
                </a:solidFill>
                <a:latin typeface="Verdana"/>
                <a:cs typeface="Verdana"/>
              </a:rPr>
              <a:t>Обучающиеся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9" name="object 11"/>
          <p:cNvSpPr txBox="1"/>
          <p:nvPr/>
        </p:nvSpPr>
        <p:spPr>
          <a:xfrm>
            <a:off x="3360420" y="4877703"/>
            <a:ext cx="2841069" cy="39064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61807" rIns="0" bIns="0" rtlCol="0">
            <a:spAutoFit/>
          </a:bodyPr>
          <a:lstStyle/>
          <a:p>
            <a:pPr marL="423" algn="ctr">
              <a:spcBef>
                <a:spcPts val="487"/>
              </a:spcBef>
            </a:pPr>
            <a:r>
              <a:rPr sz="2133" spc="-7" dirty="0">
                <a:solidFill>
                  <a:srgbClr val="FFFFFF"/>
                </a:solidFill>
                <a:latin typeface="Verdana"/>
                <a:cs typeface="Verdana"/>
              </a:rPr>
              <a:t>Экстерны</a:t>
            </a:r>
            <a:endParaRPr sz="2133">
              <a:latin typeface="Verdana"/>
              <a:cs typeface="Verdana"/>
            </a:endParaRPr>
          </a:p>
        </p:txBody>
      </p:sp>
      <p:grpSp>
        <p:nvGrpSpPr>
          <p:cNvPr id="20" name="object 12"/>
          <p:cNvGrpSpPr/>
          <p:nvPr/>
        </p:nvGrpSpPr>
        <p:grpSpPr>
          <a:xfrm>
            <a:off x="426339" y="5882866"/>
            <a:ext cx="2875836" cy="4577268"/>
            <a:chOff x="1136903" y="4963667"/>
            <a:chExt cx="7668895" cy="3862070"/>
          </a:xfrm>
        </p:grpSpPr>
        <p:pic>
          <p:nvPicPr>
            <p:cNvPr id="21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23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24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5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26" name="object 18"/>
          <p:cNvGrpSpPr/>
          <p:nvPr/>
        </p:nvGrpSpPr>
        <p:grpSpPr>
          <a:xfrm>
            <a:off x="3326702" y="5882866"/>
            <a:ext cx="2890123" cy="4577268"/>
            <a:chOff x="8871204" y="4963667"/>
            <a:chExt cx="7706995" cy="3862070"/>
          </a:xfrm>
        </p:grpSpPr>
        <p:pic>
          <p:nvPicPr>
            <p:cNvPr id="27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8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9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0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49839" y="7302557"/>
            <a:ext cx="282863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50" dirty="0">
                <a:solidFill>
                  <a:srgbClr val="002060"/>
                </a:solidFill>
                <a:latin typeface="Verdana"/>
                <a:cs typeface="Verdana"/>
              </a:rPr>
              <a:t>ет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37" dirty="0">
                <a:solidFill>
                  <a:srgbClr val="002060"/>
                </a:solidFill>
                <a:latin typeface="Verdana"/>
                <a:cs typeface="Verdana"/>
              </a:rPr>
              <a:t>ак</a:t>
            </a:r>
            <a:r>
              <a:rPr lang="ru-RU" sz="1700" spc="4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110" dirty="0">
                <a:solidFill>
                  <a:srgbClr val="002060"/>
                </a:solidFill>
                <a:latin typeface="Verdana"/>
                <a:cs typeface="Verdana"/>
              </a:rPr>
              <a:t>де</a:t>
            </a:r>
            <a:r>
              <a:rPr lang="ru-RU" sz="1700" spc="130" dirty="0">
                <a:solidFill>
                  <a:srgbClr val="002060"/>
                </a:solidFill>
                <a:latin typeface="Verdana"/>
                <a:cs typeface="Verdana"/>
              </a:rPr>
              <a:t>м</a:t>
            </a:r>
            <a:r>
              <a:rPr lang="ru-RU" sz="1700" spc="-70" dirty="0">
                <a:solidFill>
                  <a:srgbClr val="002060"/>
                </a:solidFill>
                <a:latin typeface="Verdana"/>
                <a:cs typeface="Verdana"/>
              </a:rPr>
              <a:t>ич</a:t>
            </a:r>
            <a:r>
              <a:rPr lang="ru-RU" sz="1700" spc="-60" dirty="0">
                <a:solidFill>
                  <a:srgbClr val="002060"/>
                </a:solidFill>
                <a:latin typeface="Verdana"/>
                <a:cs typeface="Verdana"/>
              </a:rPr>
              <a:t>е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ской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3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20" dirty="0">
                <a:solidFill>
                  <a:srgbClr val="002060"/>
                </a:solidFill>
                <a:latin typeface="Verdana"/>
                <a:cs typeface="Verdana"/>
              </a:rPr>
              <a:t>до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л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же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нн</a:t>
            </a:r>
            <a:r>
              <a:rPr lang="ru-RU" sz="1700" spc="23" dirty="0">
                <a:solidFill>
                  <a:srgbClr val="002060"/>
                </a:solidFill>
                <a:latin typeface="Verdana"/>
                <a:cs typeface="Verdana"/>
              </a:rPr>
              <a:t>ост</a:t>
            </a: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уче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б</a:t>
            </a:r>
            <a:r>
              <a:rPr lang="ru-RU" sz="1700" spc="-107" dirty="0">
                <a:solidFill>
                  <a:srgbClr val="002060"/>
                </a:solidFill>
                <a:latin typeface="Verdana"/>
                <a:cs typeface="Verdana"/>
              </a:rPr>
              <a:t>ны</a:t>
            </a:r>
            <a:r>
              <a:rPr lang="ru-RU" sz="1700" spc="-93" dirty="0">
                <a:solidFill>
                  <a:srgbClr val="002060"/>
                </a:solidFill>
                <a:latin typeface="Verdana"/>
                <a:cs typeface="Verdana"/>
              </a:rPr>
              <a:t>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пл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136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0" dirty="0">
                <a:solidFill>
                  <a:srgbClr val="002060"/>
                </a:solidFill>
                <a:latin typeface="Verdana"/>
                <a:cs typeface="Verdana"/>
              </a:rPr>
              <a:t>вы</a:t>
            </a:r>
            <a:r>
              <a:rPr lang="ru-RU" sz="1700" spc="-143" dirty="0">
                <a:solidFill>
                  <a:srgbClr val="002060"/>
                </a:solidFill>
                <a:latin typeface="Verdana"/>
                <a:cs typeface="Verdana"/>
              </a:rPr>
              <a:t>п</a:t>
            </a:r>
            <a:r>
              <a:rPr lang="ru-RU" sz="1700" spc="-30" dirty="0">
                <a:solidFill>
                  <a:srgbClr val="002060"/>
                </a:solidFill>
                <a:latin typeface="Verdana"/>
                <a:cs typeface="Verdana"/>
              </a:rPr>
              <a:t>олн</a:t>
            </a:r>
            <a:r>
              <a:rPr lang="ru-RU" sz="1700" spc="10" dirty="0">
                <a:solidFill>
                  <a:srgbClr val="002060"/>
                </a:solidFill>
                <a:latin typeface="Verdana"/>
                <a:cs typeface="Verdana"/>
              </a:rPr>
              <a:t>ен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203" dirty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43" dirty="0">
                <a:solidFill>
                  <a:srgbClr val="002060"/>
                </a:solidFill>
                <a:latin typeface="Verdana"/>
                <a:cs typeface="Verdana"/>
              </a:rPr>
              <a:t>пол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83" dirty="0">
                <a:solidFill>
                  <a:srgbClr val="002060"/>
                </a:solidFill>
                <a:latin typeface="Verdana"/>
                <a:cs typeface="Verdana"/>
              </a:rPr>
              <a:t>ом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3" dirty="0">
                <a:solidFill>
                  <a:srgbClr val="002060"/>
                </a:solidFill>
                <a:latin typeface="Verdana"/>
                <a:cs typeface="Verdana"/>
              </a:rPr>
              <a:t>объ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190" dirty="0">
                <a:solidFill>
                  <a:srgbClr val="002060"/>
                </a:solidFill>
                <a:latin typeface="Verdana"/>
                <a:cs typeface="Verdana"/>
              </a:rPr>
              <a:t>ме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80137" y="7167030"/>
            <a:ext cx="282863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получение на промежуточной аттестации отметок не ниже удовлетворительных 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 smtClean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 smtClean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 smtClean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 smtClean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 smtClean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982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93187" y="199932"/>
            <a:ext cx="4425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31" name="object 3"/>
          <p:cNvSpPr/>
          <p:nvPr/>
        </p:nvSpPr>
        <p:spPr>
          <a:xfrm>
            <a:off x="466059" y="2740942"/>
            <a:ext cx="2214800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2"/>
          <p:cNvSpPr/>
          <p:nvPr/>
        </p:nvSpPr>
        <p:spPr>
          <a:xfrm>
            <a:off x="428910" y="2833060"/>
            <a:ext cx="0" cy="879028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9"/>
          <p:cNvSpPr txBox="1"/>
          <p:nvPr/>
        </p:nvSpPr>
        <p:spPr>
          <a:xfrm>
            <a:off x="543877" y="2977555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07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4" name="object 3"/>
          <p:cNvSpPr/>
          <p:nvPr/>
        </p:nvSpPr>
        <p:spPr>
          <a:xfrm>
            <a:off x="3674623" y="2825964"/>
            <a:ext cx="2214800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2"/>
          <p:cNvSpPr/>
          <p:nvPr/>
        </p:nvSpPr>
        <p:spPr>
          <a:xfrm>
            <a:off x="3674623" y="2965869"/>
            <a:ext cx="0" cy="879028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9"/>
          <p:cNvSpPr txBox="1"/>
          <p:nvPr/>
        </p:nvSpPr>
        <p:spPr>
          <a:xfrm>
            <a:off x="3834214" y="3027310"/>
            <a:ext cx="696965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8" name="object 17"/>
          <p:cNvSpPr txBox="1"/>
          <p:nvPr/>
        </p:nvSpPr>
        <p:spPr>
          <a:xfrm>
            <a:off x="685800" y="5711276"/>
            <a:ext cx="1784710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40" name="object 18"/>
          <p:cNvSpPr txBox="1"/>
          <p:nvPr/>
        </p:nvSpPr>
        <p:spPr>
          <a:xfrm>
            <a:off x="685800" y="8895645"/>
            <a:ext cx="1794102" cy="1750009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823" rIns="0" bIns="0" rtlCol="0">
            <a:spAutoFit/>
          </a:bodyPr>
          <a:lstStyle/>
          <a:p>
            <a:pPr algn="ctr">
              <a:spcBef>
                <a:spcPts val="203"/>
              </a:spcBef>
            </a:pPr>
            <a:r>
              <a:rPr sz="1867" spc="207" dirty="0">
                <a:solidFill>
                  <a:srgbClr val="FF0000"/>
                </a:solidFill>
                <a:latin typeface="Verdana"/>
                <a:cs typeface="Verdana"/>
              </a:rPr>
              <a:t>с</a:t>
            </a:r>
            <a:r>
              <a:rPr sz="1867" spc="-15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3" dirty="0">
                <a:solidFill>
                  <a:srgbClr val="FF0000"/>
                </a:solidFill>
                <a:latin typeface="Verdana"/>
                <a:cs typeface="Verdana"/>
              </a:rPr>
              <a:t>использованием</a:t>
            </a:r>
            <a:endParaRPr sz="1867" dirty="0">
              <a:latin typeface="Verdana"/>
              <a:cs typeface="Verdana"/>
            </a:endParaRPr>
          </a:p>
          <a:p>
            <a:pPr marL="134203" marR="129546" algn="ctr"/>
            <a:r>
              <a:rPr sz="1867" spc="-76" dirty="0">
                <a:solidFill>
                  <a:srgbClr val="FF0000"/>
                </a:solidFill>
                <a:latin typeface="Verdana"/>
                <a:cs typeface="Verdana"/>
              </a:rPr>
              <a:t>текстов,</a:t>
            </a:r>
            <a:r>
              <a:rPr sz="1867" spc="-12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13" dirty="0">
                <a:solidFill>
                  <a:srgbClr val="FF0000"/>
                </a:solidFill>
                <a:latin typeface="Verdana"/>
                <a:cs typeface="Verdana"/>
              </a:rPr>
              <a:t>тем,</a:t>
            </a:r>
            <a:r>
              <a:rPr sz="1867" spc="-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13" dirty="0">
                <a:solidFill>
                  <a:srgbClr val="FF0000"/>
                </a:solidFill>
                <a:latin typeface="Verdana"/>
                <a:cs typeface="Verdana"/>
              </a:rPr>
              <a:t>задани</a:t>
            </a:r>
            <a:r>
              <a:rPr sz="1867" spc="-10" dirty="0">
                <a:solidFill>
                  <a:srgbClr val="FF0000"/>
                </a:solidFill>
                <a:latin typeface="Verdana"/>
                <a:cs typeface="Verdana"/>
              </a:rPr>
              <a:t>й</a:t>
            </a:r>
            <a:r>
              <a:rPr sz="1867" spc="-160" dirty="0">
                <a:solidFill>
                  <a:srgbClr val="FF0000"/>
                </a:solidFill>
                <a:latin typeface="Verdana"/>
                <a:cs typeface="Verdana"/>
              </a:rPr>
              <a:t>,  </a:t>
            </a:r>
            <a:r>
              <a:rPr sz="1867" spc="-50" dirty="0">
                <a:solidFill>
                  <a:srgbClr val="FF0000"/>
                </a:solidFill>
                <a:latin typeface="Verdana"/>
                <a:cs typeface="Verdana"/>
              </a:rPr>
              <a:t>билетов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43" name="Выноска со стрелкой вниз 42"/>
          <p:cNvSpPr/>
          <p:nvPr/>
        </p:nvSpPr>
        <p:spPr>
          <a:xfrm>
            <a:off x="685800" y="7148283"/>
            <a:ext cx="1794102" cy="1690108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Выноска со стрелкой вниз 43"/>
          <p:cNvSpPr/>
          <p:nvPr/>
        </p:nvSpPr>
        <p:spPr>
          <a:xfrm>
            <a:off x="676408" y="3993661"/>
            <a:ext cx="1794102" cy="1690108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object 9"/>
          <p:cNvSpPr txBox="1"/>
          <p:nvPr/>
        </p:nvSpPr>
        <p:spPr>
          <a:xfrm>
            <a:off x="1381003" y="4135874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7" name="object 9"/>
          <p:cNvSpPr txBox="1"/>
          <p:nvPr/>
        </p:nvSpPr>
        <p:spPr>
          <a:xfrm>
            <a:off x="1313531" y="5646869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8" name="object 9"/>
          <p:cNvSpPr txBox="1"/>
          <p:nvPr/>
        </p:nvSpPr>
        <p:spPr>
          <a:xfrm>
            <a:off x="1381003" y="7262990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9" name="Выноска со стрелкой вниз 48"/>
          <p:cNvSpPr/>
          <p:nvPr/>
        </p:nvSpPr>
        <p:spPr>
          <a:xfrm>
            <a:off x="3834215" y="3969161"/>
            <a:ext cx="1794102" cy="1690108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object 17"/>
          <p:cNvSpPr txBox="1"/>
          <p:nvPr/>
        </p:nvSpPr>
        <p:spPr>
          <a:xfrm>
            <a:off x="3842094" y="5706088"/>
            <a:ext cx="1784710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3842094" y="7153326"/>
            <a:ext cx="1794102" cy="1690108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object 9"/>
          <p:cNvSpPr txBox="1"/>
          <p:nvPr/>
        </p:nvSpPr>
        <p:spPr>
          <a:xfrm>
            <a:off x="4531179" y="4130514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4" name="object 9"/>
          <p:cNvSpPr txBox="1"/>
          <p:nvPr/>
        </p:nvSpPr>
        <p:spPr>
          <a:xfrm>
            <a:off x="4531179" y="5710915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5" name="object 9"/>
          <p:cNvSpPr txBox="1"/>
          <p:nvPr/>
        </p:nvSpPr>
        <p:spPr>
          <a:xfrm>
            <a:off x="4587632" y="7262990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6" name="object 17"/>
          <p:cNvSpPr txBox="1"/>
          <p:nvPr/>
        </p:nvSpPr>
        <p:spPr>
          <a:xfrm>
            <a:off x="3842094" y="9099797"/>
            <a:ext cx="1784710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7" name="object 9"/>
          <p:cNvSpPr txBox="1"/>
          <p:nvPr/>
        </p:nvSpPr>
        <p:spPr>
          <a:xfrm>
            <a:off x="4531179" y="9099795"/>
            <a:ext cx="538639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FF0000"/>
                </a:solidFill>
                <a:latin typeface="Tahoma"/>
                <a:cs typeface="Tahoma"/>
              </a:rPr>
              <a:t>КИМ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66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8467">
              <a:spcBef>
                <a:spcPts val="63"/>
              </a:spcBef>
            </a:pPr>
            <a:endParaRPr lang="ru-RU" dirty="0">
              <a:latin typeface="Tahoma"/>
              <a:cs typeface="Tahom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93187" y="316045"/>
            <a:ext cx="4425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Итоговое собеседование по русскому языку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27" name="object 3"/>
          <p:cNvSpPr/>
          <p:nvPr/>
        </p:nvSpPr>
        <p:spPr>
          <a:xfrm>
            <a:off x="454629" y="2845701"/>
            <a:ext cx="5918120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"/>
          <p:cNvSpPr/>
          <p:nvPr/>
        </p:nvSpPr>
        <p:spPr>
          <a:xfrm>
            <a:off x="428910" y="2908919"/>
            <a:ext cx="0" cy="1268871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9"/>
          <p:cNvSpPr txBox="1"/>
          <p:nvPr/>
        </p:nvSpPr>
        <p:spPr>
          <a:xfrm>
            <a:off x="543877" y="2977555"/>
            <a:ext cx="3172914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Основные нововведения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685800" y="4380091"/>
            <a:ext cx="1647111" cy="498194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6520" rIns="0" bIns="0" rtlCol="0">
            <a:spAutoFit/>
          </a:bodyPr>
          <a:lstStyle/>
          <a:p>
            <a:pPr marL="385253" marR="381019" algn="ctr">
              <a:spcBef>
                <a:spcPts val="760"/>
              </a:spcBef>
            </a:pP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3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50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1867" dirty="0">
              <a:latin typeface="Verdana"/>
              <a:cs typeface="Verdana"/>
            </a:endParaRPr>
          </a:p>
          <a:p>
            <a:pPr marL="509295" marR="504639" indent="112612"/>
            <a:r>
              <a:rPr sz="1867" spc="-10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6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1867" spc="-14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93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4912" y="4380090"/>
            <a:ext cx="1647111" cy="4984506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9060" rIns="0" bIns="0" rtlCol="0">
            <a:spAutoFit/>
          </a:bodyPr>
          <a:lstStyle/>
          <a:p>
            <a:pPr marL="499558" marR="495325" algn="ctr">
              <a:spcBef>
                <a:spcPts val="780"/>
              </a:spcBef>
            </a:pP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867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1867" dirty="0">
              <a:latin typeface="Verdana"/>
              <a:cs typeface="Verdana"/>
            </a:endParaRPr>
          </a:p>
          <a:p>
            <a:pPr marL="314552" marR="311166" algn="ctr"/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867" spc="97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1867" spc="9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1867" spc="-76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1867" spc="-7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5162" y="4380090"/>
            <a:ext cx="1647111" cy="2300716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117" rIns="0" bIns="0" rtlCol="0">
            <a:spAutoFit/>
          </a:bodyPr>
          <a:lstStyle/>
          <a:p>
            <a:pPr marL="335297" marR="328946" indent="-1270" algn="ctr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Введены</a:t>
            </a:r>
            <a:r>
              <a:rPr sz="1867" b="1" spc="-3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7" dirty="0">
                <a:solidFill>
                  <a:srgbClr val="F65E09"/>
                </a:solidFill>
                <a:latin typeface="Tahoma"/>
                <a:cs typeface="Tahoma"/>
              </a:rPr>
              <a:t>запреты </a:t>
            </a:r>
            <a:r>
              <a:rPr sz="1867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10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67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70" dirty="0">
                <a:solidFill>
                  <a:srgbClr val="F65E09"/>
                </a:solidFill>
                <a:latin typeface="Tahoma"/>
                <a:cs typeface="Tahoma"/>
              </a:rPr>
              <a:t>связи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0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прочее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685800" y="8326685"/>
            <a:ext cx="1647111" cy="287493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693" rIns="0" bIns="0" rtlCol="0">
            <a:spAutoFit/>
          </a:bodyPr>
          <a:lstStyle/>
          <a:p>
            <a:pPr marL="356041" marR="327676" indent="-23708" algn="just"/>
            <a:r>
              <a:rPr sz="1867" spc="-63" dirty="0" err="1" smtClean="0">
                <a:solidFill>
                  <a:srgbClr val="003876"/>
                </a:solidFill>
                <a:latin typeface="Verdana"/>
                <a:cs typeface="Verdana"/>
              </a:rPr>
              <a:t>Введе</a:t>
            </a:r>
            <a:r>
              <a:rPr sz="1867" spc="-73" dirty="0" err="1" smtClean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867" spc="87" dirty="0" err="1" smtClean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867" spc="-10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опи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23" dirty="0">
                <a:solidFill>
                  <a:srgbClr val="003876"/>
                </a:solidFill>
                <a:latin typeface="Verdana"/>
                <a:cs typeface="Verdana"/>
              </a:rPr>
              <a:t>ание  </a:t>
            </a:r>
            <a:r>
              <a:rPr sz="1867" spc="-37" dirty="0">
                <a:solidFill>
                  <a:srgbClr val="003876"/>
                </a:solidFill>
                <a:latin typeface="Verdana"/>
                <a:cs typeface="Verdana"/>
              </a:rPr>
              <a:t>подач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заявлений,  </a:t>
            </a:r>
            <a:r>
              <a:rPr sz="1867" spc="-24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1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867" spc="-173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867" spc="-220" dirty="0">
                <a:solidFill>
                  <a:srgbClr val="003876"/>
                </a:solidFill>
                <a:latin typeface="Verdana"/>
                <a:cs typeface="Verdana"/>
              </a:rPr>
              <a:t>ч.</a:t>
            </a:r>
            <a:r>
              <a:rPr sz="1867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57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1867" spc="-5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ОВЗ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6" name="object 11"/>
          <p:cNvSpPr txBox="1"/>
          <p:nvPr/>
        </p:nvSpPr>
        <p:spPr>
          <a:xfrm>
            <a:off x="2724912" y="8353778"/>
            <a:ext cx="1647111" cy="2588466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40" rIns="0" bIns="0" rtlCol="0">
            <a:spAutoFit/>
          </a:bodyPr>
          <a:lstStyle/>
          <a:p>
            <a:pPr marL="253589" marR="81707" indent="-166802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1867" b="1" spc="-4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решению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80" dirty="0">
                <a:solidFill>
                  <a:srgbClr val="F65E09"/>
                </a:solidFill>
                <a:latin typeface="Tahoma"/>
                <a:cs typeface="Tahoma"/>
              </a:rPr>
              <a:t>ОИВ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может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7" dirty="0">
                <a:solidFill>
                  <a:srgbClr val="F65E09"/>
                </a:solidFill>
                <a:latin typeface="Tahoma"/>
                <a:cs typeface="Tahoma"/>
              </a:rPr>
              <a:t>проводиться</a:t>
            </a:r>
            <a:endParaRPr sz="1867" dirty="0">
              <a:latin typeface="Tahoma"/>
              <a:cs typeface="Tahoma"/>
            </a:endParaRPr>
          </a:p>
          <a:p>
            <a:pPr marL="118539"/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использованием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27" dirty="0">
                <a:solidFill>
                  <a:srgbClr val="F65E09"/>
                </a:solidFill>
                <a:latin typeface="Tahoma"/>
                <a:cs typeface="Tahoma"/>
              </a:rPr>
              <a:t>ИКТ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7" name="object 13"/>
          <p:cNvSpPr txBox="1"/>
          <p:nvPr/>
        </p:nvSpPr>
        <p:spPr>
          <a:xfrm>
            <a:off x="4725162" y="8353778"/>
            <a:ext cx="1647111" cy="1723933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0" rIns="0" bIns="0" rtlCol="0">
            <a:spAutoFit/>
          </a:bodyPr>
          <a:lstStyle/>
          <a:p>
            <a:pPr marL="463997" marR="233692" indent="-226918">
              <a:spcBef>
                <a:spcPts val="1523"/>
              </a:spcBef>
            </a:pPr>
            <a:r>
              <a:rPr sz="1867" b="1" spc="-2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Введена</a:t>
            </a:r>
            <a:r>
              <a:rPr sz="1867" b="1" spc="-23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30" dirty="0">
                <a:solidFill>
                  <a:srgbClr val="F65E09"/>
                </a:solidFill>
                <a:latin typeface="Tahoma"/>
                <a:cs typeface="Tahoma"/>
              </a:rPr>
              <a:t>процедура </a:t>
            </a:r>
            <a:r>
              <a:rPr sz="1867" b="1" spc="-5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50" dirty="0">
                <a:solidFill>
                  <a:srgbClr val="F65E09"/>
                </a:solidFill>
                <a:latin typeface="Tahoma"/>
                <a:cs typeface="Tahoma"/>
              </a:rPr>
              <a:t>удаления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</a:t>
            </a:r>
            <a:endParaRPr sz="1867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8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-77016"/>
            <a:ext cx="6858000" cy="12269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28910" y="2975752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56915" y="2885438"/>
            <a:ext cx="2055019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541259" y="3133193"/>
            <a:ext cx="3709511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43" dirty="0">
                <a:solidFill>
                  <a:srgbClr val="003876"/>
                </a:solidFill>
                <a:latin typeface="Tahoma"/>
                <a:cs typeface="Tahoma"/>
              </a:rPr>
              <a:t>Участники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33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33" dirty="0">
                <a:solidFill>
                  <a:srgbClr val="003876"/>
                </a:solidFill>
                <a:latin typeface="Tahoma"/>
                <a:cs typeface="Tahoma"/>
              </a:rPr>
              <a:t>ОВЗ</a:t>
            </a:r>
            <a:r>
              <a:rPr sz="2933" b="1" spc="-3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5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933" b="1" spc="-5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70" dirty="0">
                <a:solidFill>
                  <a:srgbClr val="003876"/>
                </a:solidFill>
                <a:latin typeface="Tahoma"/>
                <a:cs typeface="Tahoma"/>
              </a:rPr>
              <a:t>инвалидностью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7709" y="3923116"/>
            <a:ext cx="2000250" cy="1344385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12183" rIns="0" bIns="0" rtlCol="0">
            <a:spAutoFit/>
          </a:bodyPr>
          <a:lstStyle/>
          <a:p>
            <a:pPr marL="289151" indent="-229035">
              <a:spcBef>
                <a:spcPts val="883"/>
              </a:spcBef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1600" spc="-136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3BA7B6"/>
                </a:solidFill>
                <a:latin typeface="Verdana"/>
                <a:cs typeface="Verdana"/>
              </a:rPr>
              <a:t>бумажных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носителях</a:t>
            </a:r>
            <a:endParaRPr sz="1600">
              <a:latin typeface="Verdana"/>
              <a:cs typeface="Verdana"/>
            </a:endParaRPr>
          </a:p>
          <a:p>
            <a:pPr marL="289151" indent="-229035"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«Интернет»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27423" y="2936917"/>
            <a:ext cx="2000250" cy="986649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4529495" y="2942563"/>
            <a:ext cx="1996678" cy="1008824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23707" rIns="0" bIns="0" rtlCol="0">
            <a:spAutoFit/>
          </a:bodyPr>
          <a:lstStyle/>
          <a:p>
            <a:pPr algn="ctr">
              <a:spcBef>
                <a:spcPts val="187"/>
              </a:spcBef>
            </a:pP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7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1600" spc="100" dirty="0">
                <a:solidFill>
                  <a:srgbClr val="FFFFFF"/>
                </a:solidFill>
                <a:latin typeface="Verdana"/>
                <a:cs typeface="Verdana"/>
              </a:rPr>
              <a:t>еш</a:t>
            </a:r>
            <a:r>
              <a:rPr sz="1600" spc="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37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1600" spc="-43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ОИ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33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1600" spc="-183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16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1600" spc="18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  <a:p>
            <a:pPr marL="1693" algn="ctr">
              <a:spcBef>
                <a:spcPts val="3"/>
              </a:spcBef>
            </a:pPr>
            <a:r>
              <a:rPr sz="1600" spc="-63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13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1600" spc="127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1600" spc="-9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600" spc="-203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57" dirty="0">
                <a:solidFill>
                  <a:srgbClr val="FFFFFF"/>
                </a:solidFill>
                <a:latin typeface="Verdana"/>
                <a:cs typeface="Verdana"/>
              </a:rPr>
              <a:t>мед</a:t>
            </a:r>
            <a:r>
              <a:rPr sz="1600" spc="23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spc="-3" dirty="0">
                <a:solidFill>
                  <a:srgbClr val="FFFFFF"/>
                </a:solidFill>
                <a:latin typeface="Verdana"/>
                <a:cs typeface="Verdana"/>
              </a:rPr>
              <a:t>организ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ци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1600" spc="-136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910" y="4191338"/>
            <a:ext cx="2600325" cy="788708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80772">
              <a:spcBef>
                <a:spcPts val="900"/>
              </a:spcBef>
            </a:pPr>
            <a:r>
              <a:rPr sz="2133" b="1" spc="40" dirty="0">
                <a:solidFill>
                  <a:srgbClr val="003876"/>
                </a:solidFill>
                <a:latin typeface="Tahoma"/>
                <a:cs typeface="Tahoma"/>
              </a:rPr>
              <a:t>Стал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163" dirty="0">
                <a:solidFill>
                  <a:srgbClr val="003876"/>
                </a:solidFill>
                <a:latin typeface="Tahoma"/>
                <a:cs typeface="Tahoma"/>
              </a:rPr>
              <a:t>3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87" dirty="0">
                <a:solidFill>
                  <a:srgbClr val="003876"/>
                </a:solidFill>
                <a:latin typeface="Tahoma"/>
                <a:cs typeface="Tahoma"/>
              </a:rPr>
              <a:t>пун</a:t>
            </a:r>
            <a:r>
              <a:rPr sz="2133" b="1" spc="-9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133" b="1" spc="73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133" b="1" spc="87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вмест</a:t>
            </a:r>
            <a:r>
              <a:rPr sz="2133" b="1" spc="53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одного</a:t>
            </a:r>
            <a:endParaRPr sz="2133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826163" y="5269052"/>
            <a:ext cx="1384697" cy="1356172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892647" y="5284103"/>
            <a:ext cx="1251109" cy="635345"/>
          </a:xfrm>
          <a:prstGeom prst="rect">
            <a:avLst/>
          </a:prstGeom>
        </p:spPr>
        <p:txBody>
          <a:bodyPr vert="horz" wrap="square" lIns="0" tIns="121073" rIns="0" bIns="0" rtlCol="0">
            <a:spAutoFit/>
          </a:bodyPr>
          <a:lstStyle/>
          <a:p>
            <a:pPr marL="686258">
              <a:spcBef>
                <a:spcPts val="953"/>
              </a:spcBef>
            </a:pPr>
            <a:r>
              <a:rPr sz="1667" spc="-47" dirty="0">
                <a:solidFill>
                  <a:srgbClr val="FFFFFF"/>
                </a:solidFill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200370" y="6593012"/>
            <a:ext cx="1260634" cy="964071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205133" y="6608062"/>
            <a:ext cx="1251109" cy="1183657"/>
          </a:xfrm>
          <a:prstGeom prst="rect">
            <a:avLst/>
          </a:prstGeom>
        </p:spPr>
        <p:txBody>
          <a:bodyPr vert="horz" wrap="square" lIns="0" tIns="29210" rIns="0" bIns="0" rtlCol="0">
            <a:spAutoFit/>
          </a:bodyPr>
          <a:lstStyle/>
          <a:p>
            <a:pPr marL="325560" marR="22861" indent="-299735">
              <a:lnSpc>
                <a:spcPts val="1840"/>
              </a:lnSpc>
              <a:spcBef>
                <a:spcPts val="230"/>
              </a:spcBef>
            </a:pPr>
            <a:r>
              <a:rPr sz="1667" spc="-3" dirty="0">
                <a:latin typeface="Verdana"/>
                <a:cs typeface="Verdana"/>
              </a:rPr>
              <a:t>Усло</a:t>
            </a:r>
            <a:r>
              <a:rPr sz="1667" spc="-10" dirty="0">
                <a:latin typeface="Verdana"/>
                <a:cs typeface="Verdana"/>
              </a:rPr>
              <a:t>в</a:t>
            </a:r>
            <a:r>
              <a:rPr sz="1667" spc="-160" dirty="0">
                <a:latin typeface="Verdana"/>
                <a:cs typeface="Verdana"/>
              </a:rPr>
              <a:t>и</a:t>
            </a:r>
            <a:r>
              <a:rPr sz="1667" spc="-147" dirty="0">
                <a:latin typeface="Verdana"/>
                <a:cs typeface="Verdana"/>
              </a:rPr>
              <a:t>я</a:t>
            </a:r>
            <a:r>
              <a:rPr sz="1667" spc="-117" dirty="0">
                <a:latin typeface="Verdana"/>
                <a:cs typeface="Verdana"/>
              </a:rPr>
              <a:t> </a:t>
            </a:r>
            <a:r>
              <a:rPr sz="1667" spc="-30" dirty="0">
                <a:latin typeface="Verdana"/>
                <a:cs typeface="Verdana"/>
              </a:rPr>
              <a:t>про</a:t>
            </a:r>
            <a:r>
              <a:rPr sz="1667" spc="-37" dirty="0">
                <a:latin typeface="Verdana"/>
                <a:cs typeface="Verdana"/>
              </a:rPr>
              <a:t>в</a:t>
            </a:r>
            <a:r>
              <a:rPr sz="1667" spc="20" dirty="0">
                <a:latin typeface="Verdana"/>
                <a:cs typeface="Verdana"/>
              </a:rPr>
              <a:t>еде</a:t>
            </a:r>
            <a:r>
              <a:rPr sz="1667" spc="13" dirty="0">
                <a:latin typeface="Verdana"/>
                <a:cs typeface="Verdana"/>
              </a:rPr>
              <a:t>н</a:t>
            </a:r>
            <a:r>
              <a:rPr sz="1667" spc="-123" dirty="0">
                <a:latin typeface="Verdana"/>
                <a:cs typeface="Verdana"/>
              </a:rPr>
              <a:t>ия  </a:t>
            </a:r>
            <a:r>
              <a:rPr sz="1667" spc="20" dirty="0">
                <a:solidFill>
                  <a:srgbClr val="3BA7B6"/>
                </a:solidFill>
                <a:latin typeface="Verdana"/>
                <a:cs typeface="Verdana"/>
              </a:rPr>
              <a:t>экзамена</a:t>
            </a:r>
            <a:r>
              <a:rPr sz="1667" spc="20" dirty="0">
                <a:latin typeface="Verdana"/>
                <a:cs typeface="Verdana"/>
              </a:rPr>
              <a:t>/</a:t>
            </a:r>
            <a:r>
              <a:rPr sz="1667" spc="20" dirty="0">
                <a:solidFill>
                  <a:srgbClr val="857EBA"/>
                </a:solidFill>
                <a:latin typeface="Verdana"/>
                <a:cs typeface="Verdana"/>
              </a:rPr>
              <a:t>ГИА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575399" y="6593012"/>
            <a:ext cx="1260634" cy="964071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581304" y="6601442"/>
            <a:ext cx="1251585" cy="3726234"/>
          </a:xfrm>
          <a:prstGeom prst="rect">
            <a:avLst/>
          </a:prstGeom>
        </p:spPr>
        <p:txBody>
          <a:bodyPr vert="horz" wrap="square" lIns="0" tIns="32597" rIns="0" bIns="0" rtlCol="0">
            <a:spAutoFit/>
          </a:bodyPr>
          <a:lstStyle/>
          <a:p>
            <a:pPr marL="695147" marR="374245" indent="-320055">
              <a:lnSpc>
                <a:spcPts val="1840"/>
              </a:lnSpc>
              <a:spcBef>
                <a:spcPts val="257"/>
              </a:spcBef>
            </a:pPr>
            <a:r>
              <a:rPr sz="1667" spc="70" dirty="0">
                <a:latin typeface="Verdana"/>
                <a:cs typeface="Verdana"/>
              </a:rPr>
              <a:t>Сп</a:t>
            </a:r>
            <a:r>
              <a:rPr sz="1667" spc="57" dirty="0">
                <a:latin typeface="Verdana"/>
                <a:cs typeface="Verdana"/>
              </a:rPr>
              <a:t>е</a:t>
            </a:r>
            <a:r>
              <a:rPr sz="1667" spc="-43" dirty="0">
                <a:latin typeface="Verdana"/>
                <a:cs typeface="Verdana"/>
              </a:rPr>
              <a:t>циальные  </a:t>
            </a:r>
            <a:r>
              <a:rPr sz="1667" spc="-70" dirty="0"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35019" y="5903036"/>
            <a:ext cx="1670447" cy="2376688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69357" y="6074868"/>
            <a:ext cx="1261348" cy="3620392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199400" indent="-191356">
              <a:spcBef>
                <a:spcPts val="63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63" dirty="0">
                <a:latin typeface="Tahoma"/>
                <a:cs typeface="Tahoma"/>
              </a:rPr>
              <a:t>ОВЗ,</a:t>
            </a:r>
            <a:r>
              <a:rPr sz="1467" b="1" spc="-43" dirty="0">
                <a:latin typeface="Tahoma"/>
                <a:cs typeface="Tahoma"/>
              </a:rPr>
              <a:t> </a:t>
            </a:r>
            <a:r>
              <a:rPr sz="1467" b="1" spc="3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4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467" b="1" spc="-40" dirty="0">
                <a:solidFill>
                  <a:srgbClr val="F65E09"/>
                </a:solidFill>
                <a:latin typeface="Tahoma"/>
                <a:cs typeface="Tahoma"/>
              </a:rPr>
              <a:t>дому</a:t>
            </a:r>
            <a:r>
              <a:rPr sz="1467" spc="-40" dirty="0">
                <a:latin typeface="Verdana"/>
                <a:cs typeface="Verdana"/>
              </a:rPr>
              <a:t>:</a:t>
            </a:r>
            <a:endParaRPr sz="1467">
              <a:latin typeface="Verdana"/>
              <a:cs typeface="Verdana"/>
            </a:endParaRPr>
          </a:p>
          <a:p>
            <a:pPr marL="199400">
              <a:spcBef>
                <a:spcPts val="3"/>
              </a:spcBef>
            </a:pPr>
            <a:r>
              <a:rPr sz="1467" spc="67" dirty="0">
                <a:latin typeface="Verdana"/>
                <a:cs typeface="Verdana"/>
              </a:rPr>
              <a:t>реко</a:t>
            </a:r>
            <a:r>
              <a:rPr sz="1467" spc="83" dirty="0">
                <a:latin typeface="Verdana"/>
                <a:cs typeface="Verdana"/>
              </a:rPr>
              <a:t>м</a:t>
            </a:r>
            <a:r>
              <a:rPr sz="1467" spc="23" dirty="0">
                <a:latin typeface="Verdana"/>
                <a:cs typeface="Verdana"/>
              </a:rPr>
              <a:t>енда</a:t>
            </a:r>
            <a:r>
              <a:rPr sz="1467" spc="17" dirty="0">
                <a:latin typeface="Verdana"/>
                <a:cs typeface="Verdana"/>
              </a:rPr>
              <a:t>ц</a:t>
            </a:r>
            <a:r>
              <a:rPr sz="1467" spc="-43" dirty="0">
                <a:latin typeface="Verdana"/>
                <a:cs typeface="Verdana"/>
              </a:rPr>
              <a:t>и</a:t>
            </a:r>
            <a:r>
              <a:rPr sz="1467" spc="-40" dirty="0">
                <a:latin typeface="Verdana"/>
                <a:cs typeface="Verdana"/>
              </a:rPr>
              <a:t>и</a:t>
            </a:r>
            <a:r>
              <a:rPr sz="1467" spc="-113" dirty="0">
                <a:latin typeface="Verdana"/>
                <a:cs typeface="Verdana"/>
              </a:rPr>
              <a:t> </a:t>
            </a:r>
            <a:r>
              <a:rPr sz="1467" spc="-67" dirty="0">
                <a:latin typeface="Verdana"/>
                <a:cs typeface="Verdana"/>
              </a:rPr>
              <a:t>ПМПК</a:t>
            </a:r>
            <a:endParaRPr sz="1467">
              <a:latin typeface="Verdana"/>
              <a:cs typeface="Verdana"/>
            </a:endParaRPr>
          </a:p>
          <a:p>
            <a:pPr marL="199400" marR="660856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50" dirty="0">
                <a:latin typeface="Tahoma"/>
                <a:cs typeface="Tahoma"/>
              </a:rPr>
              <a:t>инв</a:t>
            </a:r>
            <a:r>
              <a:rPr sz="1467" b="1" spc="-40" dirty="0">
                <a:latin typeface="Tahoma"/>
                <a:cs typeface="Tahoma"/>
              </a:rPr>
              <a:t>а</a:t>
            </a:r>
            <a:r>
              <a:rPr sz="1467" b="1" spc="-27" dirty="0">
                <a:latin typeface="Tahoma"/>
                <a:cs typeface="Tahoma"/>
              </a:rPr>
              <a:t>лидност</a:t>
            </a:r>
            <a:r>
              <a:rPr sz="1467" b="1" spc="-13" dirty="0">
                <a:latin typeface="Tahoma"/>
                <a:cs typeface="Tahoma"/>
              </a:rPr>
              <a:t>ь</a:t>
            </a:r>
            <a:r>
              <a:rPr sz="1467" spc="-223" dirty="0">
                <a:latin typeface="Verdana"/>
                <a:cs typeface="Verdana"/>
              </a:rPr>
              <a:t>:  </a:t>
            </a:r>
            <a:r>
              <a:rPr sz="1467" spc="10" dirty="0">
                <a:latin typeface="Verdana"/>
                <a:cs typeface="Verdana"/>
              </a:rPr>
              <a:t>справка </a:t>
            </a:r>
            <a:r>
              <a:rPr sz="1467" spc="73" dirty="0">
                <a:latin typeface="Verdana"/>
                <a:cs typeface="Verdana"/>
              </a:rPr>
              <a:t>об </a:t>
            </a:r>
            <a:r>
              <a:rPr sz="1467" spc="76" dirty="0">
                <a:latin typeface="Verdana"/>
                <a:cs typeface="Verdana"/>
              </a:rPr>
              <a:t> </a:t>
            </a:r>
            <a:r>
              <a:rPr sz="1467" spc="-33" dirty="0">
                <a:latin typeface="Verdana"/>
                <a:cs typeface="Verdana"/>
              </a:rPr>
              <a:t>инвалидности</a:t>
            </a:r>
            <a:endParaRPr sz="1467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824698" y="5812724"/>
            <a:ext cx="1670447" cy="2376688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163884" y="6074868"/>
            <a:ext cx="1254680" cy="22653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9400" indent="-191356">
              <a:spcBef>
                <a:spcPts val="70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57" dirty="0">
                <a:latin typeface="Tahoma"/>
                <a:cs typeface="Tahoma"/>
              </a:rPr>
              <a:t>ОВЗ,</a:t>
            </a:r>
            <a:r>
              <a:rPr sz="1333" b="1" spc="-43" dirty="0">
                <a:latin typeface="Tahoma"/>
                <a:cs typeface="Tahoma"/>
              </a:rPr>
              <a:t> </a:t>
            </a:r>
            <a:r>
              <a:rPr sz="1333" b="1" spc="7" dirty="0">
                <a:latin typeface="Tahoma"/>
                <a:cs typeface="Tahoma"/>
              </a:rPr>
              <a:t>на</a:t>
            </a:r>
            <a:r>
              <a:rPr sz="1333" b="1" spc="-40" dirty="0">
                <a:latin typeface="Tahoma"/>
                <a:cs typeface="Tahoma"/>
              </a:rPr>
              <a:t> </a:t>
            </a:r>
            <a:r>
              <a:rPr sz="1333" b="1" spc="-30" dirty="0">
                <a:latin typeface="Tahoma"/>
                <a:cs typeface="Tahoma"/>
              </a:rPr>
              <a:t>дому</a:t>
            </a:r>
            <a:r>
              <a:rPr sz="1333" spc="-30" dirty="0">
                <a:latin typeface="Verdana"/>
                <a:cs typeface="Verdana"/>
              </a:rPr>
              <a:t>: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  <a:p>
            <a:pPr marL="199400" marR="3387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83" dirty="0">
                <a:latin typeface="Tahoma"/>
                <a:cs typeface="Tahoma"/>
              </a:rPr>
              <a:t>ин</a:t>
            </a:r>
            <a:r>
              <a:rPr sz="1333" b="1" spc="-80" dirty="0">
                <a:latin typeface="Tahoma"/>
                <a:cs typeface="Tahoma"/>
              </a:rPr>
              <a:t>в</a:t>
            </a:r>
            <a:r>
              <a:rPr sz="1333" b="1" spc="-13" dirty="0">
                <a:latin typeface="Tahoma"/>
                <a:cs typeface="Tahoma"/>
              </a:rPr>
              <a:t>алидност</a:t>
            </a:r>
            <a:r>
              <a:rPr sz="1333" b="1" spc="-17" dirty="0">
                <a:latin typeface="Tahoma"/>
                <a:cs typeface="Tahoma"/>
              </a:rPr>
              <a:t>ь</a:t>
            </a:r>
            <a:r>
              <a:rPr sz="1333" spc="-237" dirty="0">
                <a:latin typeface="Verdana"/>
                <a:cs typeface="Verdana"/>
              </a:rPr>
              <a:t>: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13" dirty="0">
                <a:latin typeface="Verdana"/>
                <a:cs typeface="Verdana"/>
              </a:rPr>
              <a:t>справка  </a:t>
            </a:r>
            <a:r>
              <a:rPr sz="1333" spc="70" dirty="0">
                <a:latin typeface="Verdana"/>
                <a:cs typeface="Verdana"/>
              </a:rPr>
              <a:t>об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30" dirty="0">
                <a:latin typeface="Verdana"/>
                <a:cs typeface="Verdana"/>
              </a:rPr>
              <a:t>инвалидност</a:t>
            </a:r>
            <a:r>
              <a:rPr sz="1333" spc="-27" dirty="0">
                <a:latin typeface="Verdana"/>
                <a:cs typeface="Verdana"/>
              </a:rPr>
              <a:t>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83" dirty="0">
                <a:latin typeface="Verdana"/>
                <a:cs typeface="Verdana"/>
              </a:rPr>
              <a:t>+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81304" y="7541882"/>
            <a:ext cx="1251585" cy="1735090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23" algn="ctr">
              <a:spcBef>
                <a:spcPts val="90"/>
              </a:spcBef>
            </a:pPr>
            <a:r>
              <a:rPr sz="1600" b="1" spc="-169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соответствии</a:t>
            </a:r>
            <a:endParaRPr sz="1600">
              <a:latin typeface="Tahoma"/>
              <a:cs typeface="Tahoma"/>
            </a:endParaRPr>
          </a:p>
          <a:p>
            <a:pPr marL="105415" marR="101182" algn="ctr"/>
            <a:r>
              <a:rPr sz="1600" b="1" spc="18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-76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рекомендациями </a:t>
            </a:r>
            <a:r>
              <a:rPr sz="1600" b="1" spc="-4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00" dirty="0">
                <a:solidFill>
                  <a:srgbClr val="003876"/>
                </a:solidFill>
                <a:latin typeface="Tahoma"/>
                <a:cs typeface="Tahoma"/>
              </a:rPr>
              <a:t>ПМПК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34091" y="9799660"/>
            <a:ext cx="5057775" cy="1696343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 txBox="1"/>
          <p:nvPr/>
        </p:nvSpPr>
        <p:spPr>
          <a:xfrm>
            <a:off x="763238" y="9903217"/>
            <a:ext cx="1820942" cy="226487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-60" dirty="0">
                <a:latin typeface="Verdana"/>
                <a:cs typeface="Verdana"/>
              </a:rPr>
              <a:t>техн</a:t>
            </a:r>
            <a:r>
              <a:rPr sz="1333" spc="-63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ческая</a:t>
            </a:r>
            <a:r>
              <a:rPr sz="1333" spc="-120" dirty="0">
                <a:latin typeface="Verdana"/>
                <a:cs typeface="Verdana"/>
              </a:rPr>
              <a:t> </a:t>
            </a: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endParaRPr sz="1333">
              <a:latin typeface="Verdana"/>
              <a:cs typeface="Verdana"/>
            </a:endParaRPr>
          </a:p>
          <a:p>
            <a:pPr marL="237079" marR="824271" indent="-228611">
              <a:spcBef>
                <a:spcPts val="3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40" dirty="0">
                <a:latin typeface="Verdana"/>
                <a:cs typeface="Verdana"/>
              </a:rPr>
              <a:t>пер</a:t>
            </a:r>
            <a:r>
              <a:rPr sz="1333" spc="43" dirty="0">
                <a:latin typeface="Verdana"/>
                <a:cs typeface="Verdana"/>
              </a:rPr>
              <a:t>е</a:t>
            </a:r>
            <a:r>
              <a:rPr sz="1333" spc="-33" dirty="0">
                <a:latin typeface="Verdana"/>
                <a:cs typeface="Verdana"/>
              </a:rPr>
              <a:t>движении  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ориен</a:t>
            </a: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иро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20" dirty="0">
                <a:solidFill>
                  <a:srgbClr val="F65E09"/>
                </a:solidFill>
                <a:latin typeface="Tahoma"/>
                <a:cs typeface="Tahoma"/>
              </a:rPr>
              <a:t>ан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7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93" dirty="0">
                <a:latin typeface="Verdana"/>
                <a:cs typeface="Verdana"/>
              </a:rPr>
              <a:t>П</a:t>
            </a:r>
            <a:r>
              <a:rPr sz="1333" spc="-97" dirty="0">
                <a:latin typeface="Verdana"/>
                <a:cs typeface="Verdana"/>
              </a:rPr>
              <a:t>П</a:t>
            </a:r>
            <a:r>
              <a:rPr sz="1333" spc="150" dirty="0">
                <a:latin typeface="Verdana"/>
                <a:cs typeface="Verdana"/>
              </a:rPr>
              <a:t>Э</a:t>
            </a:r>
            <a:endParaRPr sz="1333"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о</a:t>
            </a:r>
            <a:r>
              <a:rPr sz="1333" spc="136" dirty="0">
                <a:latin typeface="Verdana"/>
                <a:cs typeface="Verdana"/>
              </a:rPr>
              <a:t>мо</a:t>
            </a:r>
            <a:r>
              <a:rPr sz="1333" spc="183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3" dirty="0">
                <a:latin typeface="Verdana"/>
                <a:cs typeface="Verdana"/>
              </a:rPr>
              <a:t> </a:t>
            </a:r>
            <a:r>
              <a:rPr sz="1333" spc="-70" dirty="0">
                <a:latin typeface="Verdana"/>
                <a:cs typeface="Verdana"/>
              </a:rPr>
              <a:t>занятии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0" dirty="0">
                <a:latin typeface="Verdana"/>
                <a:cs typeface="Verdana"/>
              </a:rPr>
              <a:t>раб</a:t>
            </a:r>
            <a:r>
              <a:rPr sz="1333" spc="76" dirty="0">
                <a:latin typeface="Verdana"/>
                <a:cs typeface="Verdana"/>
              </a:rPr>
              <a:t>о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3" dirty="0">
                <a:latin typeface="Verdana"/>
                <a:cs typeface="Verdana"/>
              </a:rPr>
              <a:t>его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7" dirty="0">
                <a:latin typeface="Verdana"/>
                <a:cs typeface="Verdana"/>
              </a:rPr>
              <a:t>места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58026" y="9903217"/>
            <a:ext cx="2109787" cy="164951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40" dirty="0">
                <a:latin typeface="Verdana"/>
                <a:cs typeface="Verdana"/>
              </a:rPr>
              <a:t>те</a:t>
            </a:r>
            <a:r>
              <a:rPr sz="1333" spc="-43" dirty="0">
                <a:latin typeface="Verdana"/>
                <a:cs typeface="Verdana"/>
              </a:rPr>
              <a:t>н</a:t>
            </a:r>
            <a:r>
              <a:rPr sz="1333" spc="-37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и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7" dirty="0">
                <a:latin typeface="Verdana"/>
                <a:cs typeface="Verdana"/>
              </a:rPr>
              <a:t>заданий</a:t>
            </a:r>
            <a:endParaRPr sz="1333">
              <a:latin typeface="Verdana"/>
              <a:cs typeface="Verdana"/>
            </a:endParaRPr>
          </a:p>
          <a:p>
            <a:pPr marL="237079" marR="3387" indent="-228611">
              <a:spcBef>
                <a:spcPts val="1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помощ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ь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за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п</a:t>
            </a:r>
            <a:r>
              <a:rPr sz="1333" b="1" spc="-50" dirty="0">
                <a:solidFill>
                  <a:srgbClr val="F65E09"/>
                </a:solidFill>
                <a:latin typeface="Tahoma"/>
                <a:cs typeface="Tahoma"/>
              </a:rPr>
              <a:t>олнени</a:t>
            </a:r>
            <a:r>
              <a:rPr sz="1333" b="1" spc="-47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3" dirty="0">
                <a:solidFill>
                  <a:srgbClr val="F65E09"/>
                </a:solidFill>
                <a:latin typeface="Tahoma"/>
                <a:cs typeface="Tahoma"/>
              </a:rPr>
              <a:t>регист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ационн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ы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х  полей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бланков</a:t>
            </a:r>
            <a:endParaRPr sz="1333"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помощь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пе</a:t>
            </a:r>
            <a:r>
              <a:rPr sz="1333" b="1" spc="7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47" dirty="0">
                <a:solidFill>
                  <a:srgbClr val="F65E09"/>
                </a:solidFill>
                <a:latin typeface="Tahoma"/>
                <a:cs typeface="Tahoma"/>
              </a:rPr>
              <a:t>енос</a:t>
            </a:r>
            <a:r>
              <a:rPr sz="1333" b="1" spc="50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17" dirty="0">
                <a:solidFill>
                  <a:srgbClr val="F65E09"/>
                </a:solidFill>
                <a:latin typeface="Tahoma"/>
                <a:cs typeface="Tahoma"/>
              </a:rPr>
              <a:t>от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ето</a:t>
            </a:r>
            <a:r>
              <a:rPr sz="1333" b="1" spc="3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бла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н</a:t>
            </a:r>
            <a:r>
              <a:rPr sz="1333" b="1" spc="-80" dirty="0">
                <a:solidFill>
                  <a:srgbClr val="F65E09"/>
                </a:solidFill>
                <a:latin typeface="Tahoma"/>
                <a:cs typeface="Tahoma"/>
              </a:rPr>
              <a:t>ки</a:t>
            </a:r>
            <a:endParaRPr sz="1333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32020" y="9146484"/>
            <a:ext cx="5061347" cy="650992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35878" y="9157773"/>
            <a:ext cx="5054203" cy="30997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2437" rIns="0" bIns="0" rtlCol="0">
            <a:spAutoFit/>
          </a:bodyPr>
          <a:lstStyle/>
          <a:p>
            <a:pPr algn="ctr">
              <a:spcBef>
                <a:spcPts val="177"/>
              </a:spcBef>
            </a:pPr>
            <a:r>
              <a:rPr sz="1867" spc="3" dirty="0">
                <a:solidFill>
                  <a:srgbClr val="FFFFFF"/>
                </a:solidFill>
                <a:latin typeface="Verdana"/>
                <a:cs typeface="Verdana"/>
              </a:rPr>
              <a:t>Ассистенты</a:t>
            </a:r>
            <a:endParaRPr sz="1867">
              <a:latin typeface="Verdana"/>
              <a:cs typeface="Verdana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0" y="-102624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49" y="-83110"/>
            <a:ext cx="526596" cy="2070089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1293187" y="199932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63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16835" y="1967393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16836" y="1877821"/>
            <a:ext cx="2248433" cy="81278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502469" y="2004761"/>
            <a:ext cx="2077165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3" dirty="0">
                <a:solidFill>
                  <a:srgbClr val="003876"/>
                </a:solidFill>
                <a:latin typeface="Tahoma"/>
                <a:cs typeface="Tahoma"/>
              </a:rPr>
              <a:t>Присутс</a:t>
            </a:r>
            <a:r>
              <a:rPr sz="2933" b="1" spc="37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ви</a:t>
            </a:r>
            <a:r>
              <a:rPr sz="2933" b="1" spc="-73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213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26019" y="4527297"/>
            <a:ext cx="1903809" cy="3647063"/>
          </a:xfrm>
          <a:custGeom>
            <a:avLst/>
            <a:gdLst/>
            <a:ahLst/>
            <a:cxnLst/>
            <a:rect l="l" t="t" r="r" b="b"/>
            <a:pathLst>
              <a:path w="5076825" h="3077209">
                <a:moveTo>
                  <a:pt x="0" y="3076956"/>
                </a:moveTo>
                <a:lnTo>
                  <a:pt x="5076443" y="3076956"/>
                </a:lnTo>
                <a:lnTo>
                  <a:pt x="5076443" y="0"/>
                </a:lnTo>
                <a:lnTo>
                  <a:pt x="0" y="0"/>
                </a:lnTo>
                <a:lnTo>
                  <a:pt x="0" y="3076956"/>
                </a:lnTo>
                <a:close/>
              </a:path>
            </a:pathLst>
          </a:custGeom>
          <a:ln w="25400">
            <a:solidFill>
              <a:srgbClr val="F65E0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4726019" y="4527296"/>
            <a:ext cx="1903809" cy="2877733"/>
          </a:xfrm>
          <a:prstGeom prst="rect">
            <a:avLst/>
          </a:prstGeom>
        </p:spPr>
        <p:txBody>
          <a:bodyPr vert="horz" wrap="square" lIns="0" tIns="5927" rIns="0" bIns="0" rtlCol="0">
            <a:spAutoFit/>
          </a:bodyPr>
          <a:lstStyle/>
          <a:p>
            <a:pPr marL="289998" indent="-229035">
              <a:spcBef>
                <a:spcPts val="47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17" dirty="0">
                <a:latin typeface="Verdana"/>
                <a:cs typeface="Verdana"/>
              </a:rPr>
              <a:t>рук</a:t>
            </a:r>
            <a:r>
              <a:rPr sz="1333" spc="-20" dirty="0">
                <a:latin typeface="Verdana"/>
                <a:cs typeface="Verdana"/>
              </a:rPr>
              <a:t>о</a:t>
            </a:r>
            <a:r>
              <a:rPr sz="1333" spc="-53" dirty="0">
                <a:latin typeface="Verdana"/>
                <a:cs typeface="Verdana"/>
              </a:rPr>
              <a:t>в</a:t>
            </a:r>
            <a:r>
              <a:rPr sz="1333" spc="-60" dirty="0">
                <a:latin typeface="Verdana"/>
                <a:cs typeface="Verdana"/>
              </a:rPr>
              <a:t>о</a:t>
            </a:r>
            <a:r>
              <a:rPr sz="1333" spc="-33" dirty="0">
                <a:latin typeface="Verdana"/>
                <a:cs typeface="Verdana"/>
              </a:rPr>
              <a:t>дите</a:t>
            </a:r>
            <a:r>
              <a:rPr sz="1333" spc="-120" dirty="0">
                <a:latin typeface="Verdana"/>
                <a:cs typeface="Verdana"/>
              </a:rPr>
              <a:t>л</a:t>
            </a:r>
            <a:r>
              <a:rPr sz="1333" spc="-107" dirty="0">
                <a:latin typeface="Verdana"/>
                <a:cs typeface="Verdana"/>
              </a:rPr>
              <a:t>ь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-13" dirty="0">
                <a:latin typeface="Verdana"/>
                <a:cs typeface="Verdana"/>
              </a:rPr>
              <a:t>ППЭ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3" dirty="0">
                <a:latin typeface="Verdana"/>
                <a:cs typeface="Verdana"/>
              </a:rPr>
              <a:t>организатор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67" dirty="0">
                <a:latin typeface="Verdana"/>
                <a:cs typeface="Verdana"/>
              </a:rPr>
              <a:t>член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43" dirty="0">
                <a:latin typeface="Verdana"/>
                <a:cs typeface="Verdana"/>
              </a:rPr>
              <a:t>ГЭК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latin typeface="Verdana"/>
                <a:cs typeface="Verdana"/>
              </a:rPr>
              <a:t>ассистент</a:t>
            </a:r>
            <a:endParaRPr sz="1333">
              <a:latin typeface="Verdana"/>
              <a:cs typeface="Verdana"/>
            </a:endParaRPr>
          </a:p>
          <a:p>
            <a:pPr marL="61386" marR="164261">
              <a:spcBef>
                <a:spcPts val="7"/>
              </a:spcBef>
            </a:pPr>
            <a:r>
              <a:rPr sz="1333" b="1" spc="-37" dirty="0">
                <a:latin typeface="Tahoma"/>
                <a:cs typeface="Tahoma"/>
              </a:rPr>
              <a:t>они </a:t>
            </a:r>
            <a:r>
              <a:rPr sz="1333" b="1" spc="-17" dirty="0">
                <a:latin typeface="Tahoma"/>
                <a:cs typeface="Tahoma"/>
              </a:rPr>
              <a:t>по </a:t>
            </a:r>
            <a:r>
              <a:rPr sz="1333" b="1" spc="-13" dirty="0">
                <a:latin typeface="Tahoma"/>
                <a:cs typeface="Tahoma"/>
              </a:rPr>
              <a:t>решению </a:t>
            </a:r>
            <a:r>
              <a:rPr sz="1333" b="1" spc="-33" dirty="0">
                <a:latin typeface="Tahoma"/>
                <a:cs typeface="Tahoma"/>
              </a:rPr>
              <a:t>ГЭК </a:t>
            </a:r>
            <a:r>
              <a:rPr sz="1333" b="1" spc="3" dirty="0">
                <a:latin typeface="Tahoma"/>
                <a:cs typeface="Tahoma"/>
              </a:rPr>
              <a:t>осуществляют </a:t>
            </a:r>
            <a:r>
              <a:rPr sz="1333" b="1" spc="-383" dirty="0">
                <a:latin typeface="Tahoma"/>
                <a:cs typeface="Tahoma"/>
              </a:rPr>
              <a:t> </a:t>
            </a:r>
            <a:r>
              <a:rPr sz="1333" b="1" spc="-13" dirty="0">
                <a:latin typeface="Tahoma"/>
                <a:cs typeface="Tahoma"/>
              </a:rPr>
              <a:t>функции</a:t>
            </a:r>
            <a:endParaRPr sz="1333">
              <a:latin typeface="Tahoma"/>
              <a:cs typeface="Tahoma"/>
            </a:endParaRPr>
          </a:p>
          <a:p>
            <a:pPr marL="289998" indent="-229035">
              <a:lnSpc>
                <a:spcPts val="1593"/>
              </a:lnSpc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53" dirty="0">
                <a:latin typeface="Verdana"/>
                <a:cs typeface="Verdana"/>
              </a:rPr>
              <a:t>ТС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30" dirty="0">
                <a:latin typeface="Verdana"/>
                <a:cs typeface="Verdana"/>
              </a:rPr>
              <a:t>экзаменатора-собеседника</a:t>
            </a:r>
            <a:endParaRPr sz="1333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solidFill>
                  <a:srgbClr val="857EBA"/>
                </a:solidFill>
                <a:latin typeface="Verdana"/>
                <a:cs typeface="Verdana"/>
              </a:rPr>
              <a:t>специалиста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23" dirty="0">
                <a:solidFill>
                  <a:srgbClr val="857EBA"/>
                </a:solidFill>
                <a:latin typeface="Verdana"/>
                <a:cs typeface="Verdana"/>
              </a:rPr>
              <a:t>инст</a:t>
            </a:r>
            <a:r>
              <a:rPr sz="133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43" dirty="0">
                <a:solidFill>
                  <a:srgbClr val="857EBA"/>
                </a:solidFill>
                <a:latin typeface="Verdana"/>
                <a:cs typeface="Verdana"/>
              </a:rPr>
              <a:t>кта</a:t>
            </a:r>
            <a:r>
              <a:rPr sz="1333" spc="-70" dirty="0">
                <a:solidFill>
                  <a:srgbClr val="857EBA"/>
                </a:solidFill>
                <a:latin typeface="Verdana"/>
                <a:cs typeface="Verdana"/>
              </a:rPr>
              <a:t>ж</a:t>
            </a:r>
            <a:r>
              <a:rPr sz="1333" spc="-7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11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1333" spc="-1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47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1333" spc="-1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endParaRPr sz="1333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40" dirty="0">
                <a:solidFill>
                  <a:srgbClr val="857EBA"/>
                </a:solidFill>
                <a:latin typeface="Verdana"/>
                <a:cs typeface="Verdana"/>
              </a:rPr>
              <a:t>экспе</a:t>
            </a:r>
            <a:r>
              <a:rPr sz="1333" spc="5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20" dirty="0">
                <a:solidFill>
                  <a:srgbClr val="857EBA"/>
                </a:solidFill>
                <a:latin typeface="Verdana"/>
                <a:cs typeface="Verdana"/>
              </a:rPr>
              <a:t>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57" dirty="0">
                <a:solidFill>
                  <a:srgbClr val="857EBA"/>
                </a:solidFill>
                <a:latin typeface="Verdana"/>
                <a:cs typeface="Verdana"/>
              </a:rPr>
              <a:t>выполн</a:t>
            </a:r>
            <a:r>
              <a:rPr sz="1333" spc="-5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ю</a:t>
            </a:r>
            <a:r>
              <a:rPr sz="1333" spc="-10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ЛР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6019" y="3928533"/>
            <a:ext cx="1903809" cy="273152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6670" rIns="0" bIns="0" rtlCol="0">
            <a:spAutoFit/>
          </a:bodyPr>
          <a:lstStyle/>
          <a:p>
            <a:pPr algn="ctr">
              <a:spcBef>
                <a:spcPts val="210"/>
              </a:spcBef>
            </a:pP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07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177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33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Verdana"/>
                <a:cs typeface="Verdana"/>
              </a:rPr>
              <a:t>дому</a:t>
            </a:r>
            <a:endParaRPr sz="16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909597"/>
              </p:ext>
            </p:extLst>
          </p:nvPr>
        </p:nvGraphicFramePr>
        <p:xfrm>
          <a:off x="223408" y="3374967"/>
          <a:ext cx="4428172" cy="8398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0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4565">
                <a:tc>
                  <a:txBody>
                    <a:bodyPr/>
                    <a:lstStyle/>
                    <a:p>
                      <a:pPr marL="12268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Специалисты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5795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54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опус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 в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Э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5795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Ограничения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5795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9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ит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ОО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ково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ител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ку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3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ве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чит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ль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20" dirty="0">
                          <a:latin typeface="Verdana"/>
                          <a:cs typeface="Verdana"/>
                        </a:rPr>
                        <a:t>Организаторы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ку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читель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20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20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20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20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636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Ч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ны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Г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ЭК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1)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ку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читель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2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20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1)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ку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читель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95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тр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ни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ки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охраны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равопоря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ка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Паспор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пол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ом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чия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5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Медработники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ол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омочия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390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Ассистенты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916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ку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учитель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20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20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20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20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89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15" dirty="0">
                          <a:latin typeface="Verdana"/>
                          <a:cs typeface="Verdana"/>
                        </a:rPr>
                        <a:t>Экзаменаторы-собеседники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ку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читель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Специалисты</a:t>
                      </a:r>
                      <a:r>
                        <a:rPr sz="2000" spc="-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инструктажу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-13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8636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Эксп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ерт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20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пол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000" spc="-9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20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20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20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20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20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20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20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20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967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721258" y="8339628"/>
            <a:ext cx="1913334" cy="2589597"/>
          </a:xfrm>
          <a:prstGeom prst="rect">
            <a:avLst/>
          </a:prstGeom>
          <a:solidFill>
            <a:srgbClr val="F65E09"/>
          </a:solidFill>
        </p:spPr>
        <p:txBody>
          <a:bodyPr vert="horz" wrap="square" lIns="0" tIns="126153" rIns="0" bIns="0" rtlCol="0">
            <a:spAutoFit/>
          </a:bodyPr>
          <a:lstStyle/>
          <a:p>
            <a:pPr marL="240465" marR="234538" algn="ctr">
              <a:spcBef>
                <a:spcPts val="993"/>
              </a:spcBef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Работники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spc="-136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600" spc="13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-14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600" spc="13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1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также  </a:t>
            </a:r>
            <a:r>
              <a:rPr sz="1600" spc="-70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1600" spc="-67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50" dirty="0">
                <a:solidFill>
                  <a:srgbClr val="FFFFFF"/>
                </a:solidFill>
                <a:latin typeface="Verdana"/>
                <a:cs typeface="Verdana"/>
              </a:rPr>
              <a:t>стники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1600" spc="-3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1600" spc="-17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1600" spc="107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-80" dirty="0">
                <a:solidFill>
                  <a:srgbClr val="FFFFFF"/>
                </a:solidFill>
                <a:latin typeface="Verdana"/>
                <a:cs typeface="Verdana"/>
              </a:rPr>
              <a:t>ов,  </a:t>
            </a:r>
            <a:r>
              <a:rPr sz="1600" b="1" spc="-50" dirty="0">
                <a:solidFill>
                  <a:srgbClr val="FFFFFF"/>
                </a:solidFill>
                <a:latin typeface="Tahoma"/>
                <a:cs typeface="Tahoma"/>
              </a:rPr>
              <a:t>покинувши</a:t>
            </a:r>
            <a:r>
              <a:rPr sz="1600" b="1" spc="-43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600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33" dirty="0">
                <a:solidFill>
                  <a:srgbClr val="FFFFFF"/>
                </a:solidFill>
                <a:latin typeface="Tahoma"/>
                <a:cs typeface="Tahoma"/>
              </a:rPr>
              <a:t>ППЭ</a:t>
            </a:r>
            <a:r>
              <a:rPr sz="1600" spc="-14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13" dirty="0">
                <a:solidFill>
                  <a:srgbClr val="FFFFFF"/>
                </a:solidFill>
                <a:latin typeface="Tahoma"/>
                <a:cs typeface="Tahoma"/>
              </a:rPr>
              <a:t>повторно  </a:t>
            </a:r>
            <a:r>
              <a:rPr sz="1600" spc="-203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7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1600" b="1" spc="-3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600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3" dirty="0">
                <a:solidFill>
                  <a:srgbClr val="FFFFFF"/>
                </a:solidFill>
                <a:latin typeface="Tahoma"/>
                <a:cs typeface="Tahoma"/>
              </a:rPr>
              <a:t>допускаю</a:t>
            </a:r>
            <a:r>
              <a:rPr sz="1600" b="1" spc="17" dirty="0">
                <a:solidFill>
                  <a:srgbClr val="FFFFFF"/>
                </a:solidFill>
                <a:latin typeface="Tahoma"/>
                <a:cs typeface="Tahoma"/>
              </a:rPr>
              <a:t>тся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649" y="-798535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49" y="-703617"/>
            <a:ext cx="526596" cy="2070089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126190" y="-314906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28910" y="2975752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56915" y="2885438"/>
            <a:ext cx="2055019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485918" y="2953325"/>
            <a:ext cx="2521267" cy="265799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9736">
              <a:lnSpc>
                <a:spcPts val="3380"/>
              </a:lnSpc>
              <a:spcBef>
                <a:spcPts val="67"/>
              </a:spcBef>
            </a:pPr>
            <a:r>
              <a:rPr sz="2933" b="1" spc="-20" dirty="0">
                <a:solidFill>
                  <a:srgbClr val="003876"/>
                </a:solidFill>
                <a:latin typeface="Tahoma"/>
                <a:cs typeface="Tahoma"/>
              </a:rPr>
              <a:t>Работникам</a:t>
            </a:r>
            <a:r>
              <a:rPr sz="2933" b="1" spc="-8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53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2933" dirty="0">
              <a:latin typeface="Tahoma"/>
              <a:cs typeface="Tahoma"/>
            </a:endParaRPr>
          </a:p>
          <a:p>
            <a:pPr marL="8467">
              <a:lnSpc>
                <a:spcPts val="2740"/>
              </a:lnSpc>
            </a:pPr>
            <a:r>
              <a:rPr sz="2400" spc="-306" dirty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63" dirty="0">
                <a:solidFill>
                  <a:srgbClr val="FF0000"/>
                </a:solidFill>
                <a:latin typeface="Verdana"/>
                <a:cs typeface="Verdana"/>
              </a:rPr>
              <a:t>день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13" dirty="0">
                <a:solidFill>
                  <a:srgbClr val="FF0000"/>
                </a:solidFill>
                <a:latin typeface="Verdana"/>
                <a:cs typeface="Verdana"/>
              </a:rPr>
              <a:t>прове</a:t>
            </a:r>
            <a:r>
              <a:rPr sz="2400" spc="-20" dirty="0">
                <a:solidFill>
                  <a:srgbClr val="FF0000"/>
                </a:solidFill>
                <a:latin typeface="Verdana"/>
                <a:cs typeface="Verdana"/>
              </a:rPr>
              <a:t>д</a:t>
            </a:r>
            <a:r>
              <a:rPr sz="2400" spc="-100" dirty="0">
                <a:solidFill>
                  <a:srgbClr val="FF0000"/>
                </a:solidFill>
                <a:latin typeface="Verdana"/>
                <a:cs typeface="Verdana"/>
              </a:rPr>
              <a:t>ения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э</a:t>
            </a:r>
            <a:r>
              <a:rPr sz="2400" spc="10" dirty="0">
                <a:solidFill>
                  <a:srgbClr val="FF0000"/>
                </a:solidFill>
                <a:latin typeface="Verdana"/>
                <a:cs typeface="Verdana"/>
              </a:rPr>
              <a:t>к</a:t>
            </a:r>
            <a:r>
              <a:rPr sz="2400" spc="103" dirty="0">
                <a:solidFill>
                  <a:srgbClr val="FF0000"/>
                </a:solidFill>
                <a:latin typeface="Verdana"/>
                <a:cs typeface="Verdana"/>
              </a:rPr>
              <a:t>замена</a:t>
            </a:r>
            <a:endParaRPr sz="2400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8467">
              <a:spcBef>
                <a:spcPts val="10"/>
              </a:spcBef>
            </a:pPr>
            <a:r>
              <a:rPr sz="2400" spc="-306" dirty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-27" dirty="0">
                <a:solidFill>
                  <a:srgbClr val="FF0000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FF0000"/>
                </a:solidFill>
                <a:latin typeface="Verdana"/>
                <a:cs typeface="Verdana"/>
              </a:rPr>
              <a:t>Э</a:t>
            </a:r>
            <a:r>
              <a:rPr sz="2400" spc="-17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spc="43" dirty="0">
                <a:solidFill>
                  <a:srgbClr val="FF0000"/>
                </a:solidFill>
                <a:latin typeface="Tahoma"/>
                <a:cs typeface="Tahoma"/>
              </a:rPr>
              <a:t>запрещает</a:t>
            </a:r>
            <a:r>
              <a:rPr sz="2400" b="1" spc="23" dirty="0">
                <a:solidFill>
                  <a:srgbClr val="FF0000"/>
                </a:solidFill>
                <a:latin typeface="Tahoma"/>
                <a:cs typeface="Tahoma"/>
              </a:rPr>
              <a:t>ся</a:t>
            </a:r>
            <a:endParaRPr sz="2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486" y="5081804"/>
            <a:ext cx="3063954" cy="8224473"/>
          </a:xfrm>
          <a:prstGeom prst="rect">
            <a:avLst/>
          </a:prstGeom>
          <a:ln w="25400">
            <a:solidFill>
              <a:srgbClr val="F65E09"/>
            </a:solidFill>
          </a:ln>
        </p:spPr>
        <p:txBody>
          <a:bodyPr vert="horz" wrap="square" lIns="0" tIns="98213" rIns="0" bIns="0" rtlCol="0">
            <a:spAutoFit/>
          </a:bodyPr>
          <a:lstStyle/>
          <a:p>
            <a:pPr marL="288728" marR="635032" indent="-228611">
              <a:spcBef>
                <a:spcPts val="77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одит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13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2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ПП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Э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несоответствия 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требования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1600" spc="-1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предъявляем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9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0" dirty="0">
                <a:solidFill>
                  <a:srgbClr val="003876"/>
                </a:solidFill>
                <a:latin typeface="Verdana"/>
                <a:cs typeface="Verdana"/>
              </a:rPr>
              <a:t>лицам, 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рив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1600" spc="23" dirty="0">
                <a:solidFill>
                  <a:srgbClr val="003876"/>
                </a:solidFill>
                <a:latin typeface="Verdana"/>
                <a:cs typeface="Verdana"/>
              </a:rPr>
              <a:t>ек</a:t>
            </a:r>
            <a:r>
              <a:rPr sz="1600" spc="2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ем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89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47" dirty="0">
                <a:solidFill>
                  <a:srgbClr val="003876"/>
                </a:solidFill>
                <a:latin typeface="Verdana"/>
                <a:cs typeface="Verdana"/>
              </a:rPr>
              <a:t>ед</a:t>
            </a:r>
            <a:r>
              <a:rPr sz="1600" spc="5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эк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endParaRPr sz="1600">
              <a:latin typeface="Verdana"/>
              <a:cs typeface="Verdana"/>
            </a:endParaRPr>
          </a:p>
          <a:p>
            <a:pPr marL="288728" marR="110072" indent="-228611"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1600" b="1" spc="57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b="1" spc="-73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1600" spc="-97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заметки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spc="-57" dirty="0">
                <a:solidFill>
                  <a:srgbClr val="003876"/>
                </a:solidFill>
                <a:latin typeface="Tahoma"/>
                <a:cs typeface="Tahoma"/>
              </a:rPr>
              <a:t>иные </a:t>
            </a:r>
            <a:r>
              <a:rPr sz="1600" b="1" spc="60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spc="-37" dirty="0">
                <a:solidFill>
                  <a:srgbClr val="003876"/>
                </a:solidFill>
                <a:latin typeface="Verdana"/>
                <a:cs typeface="Verdana"/>
              </a:rPr>
              <a:t>хранения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передачи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1600">
              <a:latin typeface="Verdana"/>
              <a:cs typeface="Verdana"/>
            </a:endParaRPr>
          </a:p>
          <a:p>
            <a:pPr marL="288728" marR="267560" indent="-228611">
              <a:spcBef>
                <a:spcPts val="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оказывать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27" dirty="0">
                <a:solidFill>
                  <a:srgbClr val="003876"/>
                </a:solidFill>
                <a:latin typeface="Tahoma"/>
                <a:cs typeface="Tahoma"/>
              </a:rPr>
              <a:t>содействие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участникам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экзаменов, </a:t>
            </a:r>
            <a:r>
              <a:rPr sz="1600" spc="-5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числе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передават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11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7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ред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7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связи, 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6" dirty="0">
                <a:solidFill>
                  <a:srgbClr val="003876"/>
                </a:solidFill>
                <a:latin typeface="Verdana"/>
                <a:cs typeface="Verdana"/>
              </a:rPr>
              <a:t>ьну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ехнику,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003876"/>
                </a:solidFill>
                <a:latin typeface="Verdana"/>
                <a:cs typeface="Verdana"/>
              </a:rPr>
              <a:t>фот</a:t>
            </a:r>
            <a:r>
              <a:rPr sz="1600" spc="9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удио</a:t>
            </a:r>
            <a:r>
              <a:rPr sz="1600" spc="-197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видео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0" dirty="0">
                <a:solidFill>
                  <a:srgbClr val="003876"/>
                </a:solidFill>
                <a:latin typeface="Verdana"/>
                <a:cs typeface="Verdana"/>
              </a:rPr>
              <a:t>арат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9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справо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ные</a:t>
            </a:r>
            <a:endParaRPr sz="1600">
              <a:latin typeface="Verdana"/>
              <a:cs typeface="Verdana"/>
            </a:endParaRPr>
          </a:p>
          <a:p>
            <a:pPr marL="288728"/>
            <a:r>
              <a:rPr sz="1600" spc="227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19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ери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лы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исьме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ки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endParaRPr sz="1600">
              <a:latin typeface="Verdana"/>
              <a:cs typeface="Verdana"/>
            </a:endParaRPr>
          </a:p>
          <a:p>
            <a:pPr marL="288728"/>
            <a:r>
              <a:rPr sz="1600" spc="12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14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едст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хра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ения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переда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информа</a:t>
            </a:r>
            <a:r>
              <a:rPr sz="1600" spc="11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ии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4172" y="3412468"/>
            <a:ext cx="2388299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400" b="1" spc="-87" dirty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b="1" spc="-7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2400" b="1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spc="7" dirty="0">
                <a:solidFill>
                  <a:srgbClr val="FF0000"/>
                </a:solidFill>
                <a:latin typeface="Verdana"/>
                <a:cs typeface="Verdana"/>
              </a:rPr>
              <a:t>время</a:t>
            </a:r>
            <a:r>
              <a:rPr sz="2400" b="1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spc="73" dirty="0">
                <a:solidFill>
                  <a:srgbClr val="FF0000"/>
                </a:solidFill>
                <a:latin typeface="Verdana"/>
                <a:cs typeface="Verdana"/>
              </a:rPr>
              <a:t>экза</a:t>
            </a:r>
            <a:r>
              <a:rPr sz="2400" b="1" spc="10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2400" b="1" spc="-50" dirty="0">
                <a:solidFill>
                  <a:srgbClr val="FF0000"/>
                </a:solidFill>
                <a:latin typeface="Verdana"/>
                <a:cs typeface="Verdana"/>
              </a:rPr>
              <a:t>ена</a:t>
            </a:r>
            <a:r>
              <a:rPr sz="2400" spc="-50" dirty="0">
                <a:solidFill>
                  <a:srgbClr val="F65E09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64172" y="4424341"/>
            <a:ext cx="2965609" cy="7091680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 txBox="1"/>
          <p:nvPr/>
        </p:nvSpPr>
        <p:spPr>
          <a:xfrm>
            <a:off x="3698415" y="4479582"/>
            <a:ext cx="2803922" cy="887251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71124">
              <a:spcBef>
                <a:spcPts val="67"/>
              </a:spcBef>
            </a:pPr>
            <a:r>
              <a:rPr sz="1600" spc="-70" dirty="0">
                <a:solidFill>
                  <a:srgbClr val="FF0000"/>
                </a:solidFill>
                <a:latin typeface="Verdana"/>
                <a:cs typeface="Verdana"/>
              </a:rPr>
              <a:t>уч</a:t>
            </a:r>
            <a:r>
              <a:rPr sz="1600" spc="-67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1600" spc="-50" dirty="0">
                <a:solidFill>
                  <a:srgbClr val="FF0000"/>
                </a:solidFill>
                <a:latin typeface="Verdana"/>
                <a:cs typeface="Verdana"/>
              </a:rPr>
              <a:t>стники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spc="10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33" dirty="0">
                <a:solidFill>
                  <a:srgbClr val="FF0000"/>
                </a:solidFill>
                <a:latin typeface="Verdana"/>
                <a:cs typeface="Verdana"/>
              </a:rPr>
              <a:t>долж</a:t>
            </a:r>
            <a:r>
              <a:rPr sz="1600" spc="-30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spc="-200" dirty="0">
                <a:solidFill>
                  <a:srgbClr val="FF0000"/>
                </a:solidFill>
                <a:latin typeface="Verdana"/>
                <a:cs typeface="Verdana"/>
              </a:rPr>
              <a:t>ы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1600" spc="18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другом,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3" dirty="0">
                <a:solidFill>
                  <a:srgbClr val="003876"/>
                </a:solidFill>
                <a:latin typeface="Verdana"/>
                <a:cs typeface="Verdana"/>
              </a:rPr>
              <a:t>свободно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перемещаться</a:t>
            </a:r>
            <a:endParaRPr sz="1600" dirty="0">
              <a:latin typeface="Verdana"/>
              <a:cs typeface="Verdana"/>
            </a:endParaRPr>
          </a:p>
          <a:p>
            <a:pPr marR="699382">
              <a:tabLst>
                <a:tab pos="2560025" algn="l"/>
              </a:tabLst>
            </a:pP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аудито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ППЭ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5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	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емя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ена 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участники </a:t>
            </a:r>
            <a:r>
              <a:rPr sz="1600" spc="17" dirty="0">
                <a:solidFill>
                  <a:srgbClr val="003876"/>
                </a:solidFill>
                <a:latin typeface="Verdana"/>
                <a:cs typeface="Verdana"/>
              </a:rPr>
              <a:t>экзаменов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 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выходить </a:t>
            </a:r>
            <a:r>
              <a:rPr sz="1600" spc="-107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6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1600" spc="6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25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600" spc="17" dirty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1600" dirty="0">
              <a:latin typeface="Verdana"/>
              <a:cs typeface="Verdana"/>
            </a:endParaRPr>
          </a:p>
          <a:p>
            <a:pPr marR="3387"/>
            <a:r>
              <a:rPr sz="1600" b="1" spc="-63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1600" b="1" spc="-5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1600" b="1" spc="30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Организатор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проверяет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комплектность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27" dirty="0">
                <a:solidFill>
                  <a:srgbClr val="003876"/>
                </a:solidFill>
                <a:latin typeface="Tahoma"/>
                <a:cs typeface="Tahoma"/>
              </a:rPr>
              <a:t>оставленных 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участником </a:t>
            </a:r>
            <a:r>
              <a:rPr sz="1600" b="1" spc="17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экзаменационных 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материалов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47" dirty="0">
                <a:solidFill>
                  <a:srgbClr val="003876"/>
                </a:solidFill>
                <a:latin typeface="Tahoma"/>
                <a:cs typeface="Tahoma"/>
              </a:rPr>
              <a:t>черновиков,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27" dirty="0">
                <a:solidFill>
                  <a:srgbClr val="003876"/>
                </a:solidFill>
                <a:latin typeface="Tahoma"/>
                <a:cs typeface="Tahoma"/>
              </a:rPr>
              <a:t>фиксирует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время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3" dirty="0">
                <a:solidFill>
                  <a:srgbClr val="003876"/>
                </a:solidFill>
                <a:latin typeface="Tahoma"/>
                <a:cs typeface="Tahoma"/>
              </a:rPr>
              <a:t>выхода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указанного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участника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13" dirty="0">
                <a:solidFill>
                  <a:srgbClr val="003876"/>
                </a:solidFill>
                <a:latin typeface="Tahoma"/>
                <a:cs typeface="Tahoma"/>
              </a:rPr>
              <a:t>экзамена</a:t>
            </a:r>
            <a:endParaRPr sz="1600" dirty="0">
              <a:latin typeface="Tahoma"/>
              <a:cs typeface="Tahoma"/>
            </a:endParaRPr>
          </a:p>
          <a:p>
            <a:pPr marR="29635">
              <a:spcBef>
                <a:spcPts val="3"/>
              </a:spcBef>
            </a:pP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40" dirty="0">
                <a:solidFill>
                  <a:srgbClr val="003876"/>
                </a:solidFill>
                <a:latin typeface="Tahoma"/>
                <a:cs typeface="Tahoma"/>
              </a:rPr>
              <a:t>продол</a:t>
            </a:r>
            <a:r>
              <a:rPr sz="1600" b="1" spc="-53" dirty="0">
                <a:solidFill>
                  <a:srgbClr val="003876"/>
                </a:solidFill>
                <a:latin typeface="Tahoma"/>
                <a:cs typeface="Tahoma"/>
              </a:rPr>
              <a:t>ж</a:t>
            </a:r>
            <a:r>
              <a:rPr sz="1600" b="1" spc="-27" dirty="0">
                <a:solidFill>
                  <a:srgbClr val="003876"/>
                </a:solidFill>
                <a:latin typeface="Tahoma"/>
                <a:cs typeface="Tahoma"/>
              </a:rPr>
              <a:t>ительност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отсутствия 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ег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ауд</a:t>
            </a:r>
            <a:r>
              <a:rPr sz="1600" b="1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тори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67" dirty="0">
                <a:solidFill>
                  <a:srgbClr val="003876"/>
                </a:solidFill>
                <a:latin typeface="Tahoma"/>
                <a:cs typeface="Tahoma"/>
              </a:rPr>
              <a:t>соо</a:t>
            </a:r>
            <a:r>
              <a:rPr sz="1600" b="1" spc="57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ветств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ующ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98415" y="10983036"/>
            <a:ext cx="652224" cy="5009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>
              <a:spcBef>
                <a:spcPts val="67"/>
              </a:spcBef>
            </a:pPr>
            <a:r>
              <a:rPr sz="1600" b="1" spc="17" dirty="0">
                <a:solidFill>
                  <a:srgbClr val="003876"/>
                </a:solidFill>
                <a:latin typeface="Tahoma"/>
                <a:cs typeface="Tahoma"/>
              </a:rPr>
              <a:t>ведомости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139550" y="378660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2038066"/>
            <a:ext cx="6858000" cy="10153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428910" y="2833060"/>
            <a:ext cx="0" cy="879028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66059" y="2740942"/>
            <a:ext cx="2214800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3600735" y="2975752"/>
            <a:ext cx="0" cy="86322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3629310" y="2885438"/>
            <a:ext cx="211455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 txBox="1"/>
          <p:nvPr/>
        </p:nvSpPr>
        <p:spPr>
          <a:xfrm>
            <a:off x="543878" y="2977555"/>
            <a:ext cx="1838325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33" dirty="0">
                <a:solidFill>
                  <a:srgbClr val="FF0000"/>
                </a:solidFill>
                <a:latin typeface="Tahoma"/>
                <a:cs typeface="Tahoma"/>
              </a:rPr>
              <a:t>Удалени</a:t>
            </a:r>
            <a:r>
              <a:rPr sz="2933" b="1" spc="-27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933" b="1" spc="-5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207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2933" b="1" spc="-167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2933" b="1" spc="-4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33" b="1" spc="-25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933" b="1" spc="-243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933" b="1" spc="330" dirty="0">
                <a:solidFill>
                  <a:srgbClr val="FF0000"/>
                </a:solidFill>
                <a:latin typeface="Tahoma"/>
                <a:cs typeface="Tahoma"/>
              </a:rPr>
              <a:t>Э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6036" y="2977555"/>
            <a:ext cx="2605564" cy="91123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Досрочное</a:t>
            </a:r>
            <a:r>
              <a:rPr sz="2933" b="1" spc="-10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933" b="1" spc="-17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завершение</a:t>
            </a:r>
            <a:endParaRPr sz="2933" dirty="0">
              <a:solidFill>
                <a:schemeClr val="accent6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4350" y="4109156"/>
            <a:ext cx="2632472" cy="4334933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 txBox="1"/>
          <p:nvPr/>
        </p:nvSpPr>
        <p:spPr>
          <a:xfrm>
            <a:off x="543878" y="4141819"/>
            <a:ext cx="2505551" cy="444053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730710" indent="-229035">
              <a:spcBef>
                <a:spcPts val="67"/>
              </a:spcBef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Verdana"/>
                <a:cs typeface="Verdana"/>
              </a:rPr>
              <a:t>Причин</a:t>
            </a:r>
            <a:r>
              <a:rPr sz="1600" spc="-37" dirty="0">
                <a:latin typeface="Verdana"/>
                <a:cs typeface="Verdana"/>
              </a:rPr>
              <a:t>а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1600" spc="37" dirty="0">
                <a:solidFill>
                  <a:srgbClr val="F65E09"/>
                </a:solidFill>
                <a:latin typeface="Verdana"/>
                <a:cs typeface="Verdana"/>
              </a:rPr>
              <a:t>а</a:t>
            </a:r>
            <a:r>
              <a:rPr sz="1600" spc="-3" dirty="0">
                <a:solidFill>
                  <a:srgbClr val="F65E09"/>
                </a:solidFill>
                <a:latin typeface="Verdana"/>
                <a:cs typeface="Verdana"/>
              </a:rPr>
              <a:t>р</a:t>
            </a:r>
            <a:r>
              <a:rPr sz="1600" spc="-7" dirty="0">
                <a:solidFill>
                  <a:srgbClr val="F65E09"/>
                </a:solidFill>
                <a:latin typeface="Verdana"/>
                <a:cs typeface="Verdana"/>
              </a:rPr>
              <a:t>у</a:t>
            </a:r>
            <a:r>
              <a:rPr sz="1600" spc="37" dirty="0">
                <a:solidFill>
                  <a:srgbClr val="F65E09"/>
                </a:solidFill>
                <a:latin typeface="Verdana"/>
                <a:cs typeface="Verdana"/>
              </a:rPr>
              <a:t>шение</a:t>
            </a:r>
            <a:r>
              <a:rPr sz="1600" spc="-117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.</a:t>
            </a:r>
            <a:r>
              <a:rPr sz="1600" spc="-133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7</a:t>
            </a:r>
            <a:r>
              <a:rPr sz="1600" spc="-133" dirty="0">
                <a:solidFill>
                  <a:srgbClr val="3BA7B6"/>
                </a:solidFill>
                <a:latin typeface="Verdana"/>
                <a:cs typeface="Verdana"/>
              </a:rPr>
              <a:t>2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/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3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600" spc="-73" dirty="0">
                <a:solidFill>
                  <a:srgbClr val="857EBA"/>
                </a:solidFill>
                <a:latin typeface="Verdana"/>
                <a:cs typeface="Verdana"/>
              </a:rPr>
              <a:t>.</a:t>
            </a:r>
            <a:r>
              <a:rPr sz="1600" spc="-130" dirty="0">
                <a:solidFill>
                  <a:srgbClr val="857EBA"/>
                </a:solidFill>
                <a:latin typeface="Verdana"/>
                <a:cs typeface="Verdana"/>
              </a:rPr>
              <a:t> 6</a:t>
            </a:r>
            <a:r>
              <a:rPr sz="1600" spc="-93" dirty="0">
                <a:solidFill>
                  <a:srgbClr val="857EBA"/>
                </a:solidFill>
                <a:latin typeface="Verdana"/>
                <a:cs typeface="Verdana"/>
              </a:rPr>
              <a:t>3  </a:t>
            </a:r>
            <a:r>
              <a:rPr sz="1600" spc="-37" dirty="0">
                <a:solidFill>
                  <a:srgbClr val="F65E09"/>
                </a:solidFill>
                <a:latin typeface="Verdana"/>
                <a:cs typeface="Verdana"/>
              </a:rPr>
              <a:t>Порядка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Verdana"/>
                <a:cs typeface="Verdana"/>
              </a:rPr>
              <a:t>Удаляет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член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53" dirty="0">
                <a:latin typeface="Verdana"/>
                <a:cs typeface="Verdana"/>
              </a:rPr>
              <a:t>ГЭК</a:t>
            </a:r>
            <a:endParaRPr sz="1600" dirty="0">
              <a:latin typeface="Verdana"/>
              <a:cs typeface="Verdana"/>
            </a:endParaRPr>
          </a:p>
          <a:p>
            <a:pPr marL="237079" marR="359005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76" dirty="0">
                <a:latin typeface="Verdana"/>
                <a:cs typeface="Verdana"/>
              </a:rPr>
              <a:t>Сост</a:t>
            </a:r>
            <a:r>
              <a:rPr sz="1600" spc="83" dirty="0">
                <a:latin typeface="Verdana"/>
                <a:cs typeface="Verdana"/>
              </a:rPr>
              <a:t>а</a:t>
            </a:r>
            <a:r>
              <a:rPr sz="1600" spc="-136" dirty="0">
                <a:latin typeface="Verdana"/>
                <a:cs typeface="Verdana"/>
              </a:rPr>
              <a:t>вляе</a:t>
            </a:r>
            <a:r>
              <a:rPr sz="1600" spc="-107" dirty="0">
                <a:latin typeface="Verdana"/>
                <a:cs typeface="Verdana"/>
              </a:rPr>
              <a:t>т</a:t>
            </a:r>
            <a:r>
              <a:rPr sz="1600" spc="-37" dirty="0">
                <a:latin typeface="Verdana"/>
                <a:cs typeface="Verdana"/>
              </a:rPr>
              <a:t>ся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73" dirty="0">
                <a:latin typeface="Verdana"/>
                <a:cs typeface="Verdana"/>
              </a:rPr>
              <a:t>ак</a:t>
            </a:r>
            <a:r>
              <a:rPr sz="1600" spc="-57" dirty="0">
                <a:latin typeface="Verdana"/>
                <a:cs typeface="Verdana"/>
              </a:rPr>
              <a:t>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33" dirty="0">
                <a:latin typeface="Verdana"/>
                <a:cs typeface="Verdana"/>
              </a:rPr>
              <a:t>2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3" dirty="0">
                <a:latin typeface="Verdana"/>
                <a:cs typeface="Verdana"/>
              </a:rPr>
              <a:t>к</a:t>
            </a:r>
            <a:r>
              <a:rPr sz="1600" spc="67" dirty="0">
                <a:latin typeface="Verdana"/>
                <a:cs typeface="Verdana"/>
              </a:rPr>
              <a:t>зе</a:t>
            </a:r>
            <a:r>
              <a:rPr sz="1600" spc="83" dirty="0">
                <a:latin typeface="Verdana"/>
                <a:cs typeface="Verdana"/>
              </a:rPr>
              <a:t>м</a:t>
            </a:r>
            <a:r>
              <a:rPr sz="1600" spc="-90" dirty="0">
                <a:latin typeface="Verdana"/>
                <a:cs typeface="Verdana"/>
              </a:rPr>
              <a:t>п</a:t>
            </a:r>
            <a:r>
              <a:rPr sz="1600" spc="-83" dirty="0">
                <a:latin typeface="Verdana"/>
                <a:cs typeface="Verdana"/>
              </a:rPr>
              <a:t>л</a:t>
            </a:r>
            <a:r>
              <a:rPr sz="1600" spc="-50" dirty="0">
                <a:latin typeface="Verdana"/>
                <a:cs typeface="Verdana"/>
              </a:rPr>
              <a:t>ярах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150" dirty="0">
                <a:latin typeface="Verdana"/>
                <a:cs typeface="Verdana"/>
              </a:rPr>
              <a:t>в  </a:t>
            </a:r>
            <a:r>
              <a:rPr sz="1600" spc="-30" dirty="0">
                <a:latin typeface="Verdana"/>
                <a:cs typeface="Verdana"/>
              </a:rPr>
              <a:t>Шт</a:t>
            </a:r>
            <a:r>
              <a:rPr sz="1600" spc="-20" dirty="0">
                <a:latin typeface="Verdana"/>
                <a:cs typeface="Verdana"/>
              </a:rPr>
              <a:t>а</a:t>
            </a:r>
            <a:r>
              <a:rPr sz="1600" spc="87" dirty="0">
                <a:latin typeface="Verdana"/>
                <a:cs typeface="Verdana"/>
              </a:rPr>
              <a:t>бе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17" dirty="0">
                <a:latin typeface="Verdana"/>
                <a:cs typeface="Verdana"/>
              </a:rPr>
              <a:t>ПП</a:t>
            </a:r>
            <a:r>
              <a:rPr sz="1600" spc="-13" dirty="0">
                <a:latin typeface="Verdana"/>
                <a:cs typeface="Verdana"/>
              </a:rPr>
              <a:t>Э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при</a:t>
            </a:r>
            <a:r>
              <a:rPr sz="1600" spc="27" dirty="0">
                <a:latin typeface="Verdana"/>
                <a:cs typeface="Verdana"/>
              </a:rPr>
              <a:t>с</a:t>
            </a:r>
            <a:r>
              <a:rPr sz="1600" spc="-80" dirty="0">
                <a:latin typeface="Verdana"/>
                <a:cs typeface="Verdana"/>
              </a:rPr>
              <a:t>утстви</a:t>
            </a:r>
            <a:r>
              <a:rPr sz="1600" spc="-90" dirty="0">
                <a:latin typeface="Verdana"/>
                <a:cs typeface="Verdana"/>
              </a:rPr>
              <a:t>и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37" dirty="0">
                <a:latin typeface="Verdana"/>
                <a:cs typeface="Verdana"/>
              </a:rPr>
              <a:t>члена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63" dirty="0">
                <a:latin typeface="Verdana"/>
                <a:cs typeface="Verdana"/>
              </a:rPr>
              <a:t>ГЭК,  </a:t>
            </a:r>
            <a:r>
              <a:rPr sz="1600" spc="-3" dirty="0">
                <a:latin typeface="Verdana"/>
                <a:cs typeface="Verdana"/>
              </a:rPr>
              <a:t>р</a:t>
            </a:r>
            <a:r>
              <a:rPr sz="1600" spc="-7" dirty="0">
                <a:latin typeface="Verdana"/>
                <a:cs typeface="Verdana"/>
              </a:rPr>
              <a:t>у</a:t>
            </a:r>
            <a:r>
              <a:rPr sz="1600" spc="-73" dirty="0">
                <a:latin typeface="Verdana"/>
                <a:cs typeface="Verdana"/>
              </a:rPr>
              <a:t>ководителя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13" dirty="0">
                <a:latin typeface="Verdana"/>
                <a:cs typeface="Verdana"/>
              </a:rPr>
              <a:t>П</a:t>
            </a:r>
            <a:r>
              <a:rPr sz="1600" spc="-107" dirty="0">
                <a:latin typeface="Verdana"/>
                <a:cs typeface="Verdana"/>
              </a:rPr>
              <a:t>П</a:t>
            </a:r>
            <a:r>
              <a:rPr sz="1600" spc="17" dirty="0">
                <a:latin typeface="Verdana"/>
                <a:cs typeface="Verdana"/>
              </a:rPr>
              <a:t>Э,</a:t>
            </a:r>
            <a:r>
              <a:rPr sz="1600" spc="-136" dirty="0">
                <a:latin typeface="Verdana"/>
                <a:cs typeface="Verdana"/>
              </a:rPr>
              <a:t> </a:t>
            </a:r>
            <a:r>
              <a:rPr sz="1600" spc="76" dirty="0">
                <a:latin typeface="Verdana"/>
                <a:cs typeface="Verdana"/>
              </a:rPr>
              <a:t>о</a:t>
            </a:r>
            <a:r>
              <a:rPr sz="1600" spc="-53" dirty="0">
                <a:latin typeface="Verdana"/>
                <a:cs typeface="Verdana"/>
              </a:rPr>
              <a:t>р</a:t>
            </a:r>
            <a:r>
              <a:rPr sz="1600" spc="-43" dirty="0">
                <a:latin typeface="Verdana"/>
                <a:cs typeface="Verdana"/>
              </a:rPr>
              <a:t>г</a:t>
            </a:r>
            <a:r>
              <a:rPr sz="1600" spc="30" dirty="0">
                <a:latin typeface="Verdana"/>
                <a:cs typeface="Verdana"/>
              </a:rPr>
              <a:t>а</a:t>
            </a:r>
            <a:r>
              <a:rPr sz="1600" spc="37" dirty="0">
                <a:latin typeface="Verdana"/>
                <a:cs typeface="Verdana"/>
              </a:rPr>
              <a:t>н</a:t>
            </a:r>
            <a:r>
              <a:rPr sz="1600" spc="-70" dirty="0">
                <a:latin typeface="Verdana"/>
                <a:cs typeface="Verdana"/>
              </a:rPr>
              <a:t>иза</a:t>
            </a:r>
            <a:r>
              <a:rPr sz="1600" spc="-53" dirty="0">
                <a:latin typeface="Verdana"/>
                <a:cs typeface="Verdana"/>
              </a:rPr>
              <a:t>т</a:t>
            </a:r>
            <a:r>
              <a:rPr sz="1600" spc="40" dirty="0">
                <a:latin typeface="Verdana"/>
                <a:cs typeface="Verdana"/>
              </a:rPr>
              <a:t>ора,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133" dirty="0">
                <a:latin typeface="Verdana"/>
                <a:cs typeface="Verdana"/>
              </a:rPr>
              <a:t>О</a:t>
            </a:r>
            <a:r>
              <a:rPr sz="1600" spc="-110" dirty="0">
                <a:latin typeface="Verdana"/>
                <a:cs typeface="Verdana"/>
              </a:rPr>
              <a:t>Н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7" dirty="0">
                <a:latin typeface="Verdana"/>
                <a:cs typeface="Verdana"/>
              </a:rPr>
              <a:t>случае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b="1" spc="-40" dirty="0">
                <a:latin typeface="Tahoma"/>
                <a:cs typeface="Tahoma"/>
              </a:rPr>
              <a:t>удалени</a:t>
            </a:r>
            <a:r>
              <a:rPr sz="1600" b="1" spc="-37" dirty="0">
                <a:latin typeface="Tahoma"/>
                <a:cs typeface="Tahoma"/>
              </a:rPr>
              <a:t>я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участника</a:t>
            </a:r>
            <a:endParaRPr sz="1600" dirty="0">
              <a:latin typeface="Tahoma"/>
              <a:cs typeface="Tahoma"/>
            </a:endParaRPr>
          </a:p>
          <a:p>
            <a:pPr marL="237079" marR="3387"/>
            <a:r>
              <a:rPr sz="1600" spc="-3" dirty="0">
                <a:latin typeface="Verdana"/>
                <a:cs typeface="Verdana"/>
              </a:rPr>
              <a:t>организ</a:t>
            </a:r>
            <a:r>
              <a:rPr sz="1600" dirty="0">
                <a:latin typeface="Verdana"/>
                <a:cs typeface="Verdana"/>
              </a:rPr>
              <a:t>а</a:t>
            </a:r>
            <a:r>
              <a:rPr sz="1600" spc="-7" dirty="0">
                <a:latin typeface="Verdana"/>
                <a:cs typeface="Verdana"/>
              </a:rPr>
              <a:t>тор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173" dirty="0">
                <a:latin typeface="Verdana"/>
                <a:cs typeface="Verdana"/>
              </a:rPr>
              <a:t>с</a:t>
            </a:r>
            <a:r>
              <a:rPr sz="1600" spc="-23" dirty="0">
                <a:latin typeface="Verdana"/>
                <a:cs typeface="Verdana"/>
              </a:rPr>
              <a:t>т</a:t>
            </a:r>
            <a:r>
              <a:rPr sz="1600" spc="-27" dirty="0">
                <a:latin typeface="Verdana"/>
                <a:cs typeface="Verdana"/>
              </a:rPr>
              <a:t>а</a:t>
            </a:r>
            <a:r>
              <a:rPr sz="1600" spc="-143" dirty="0">
                <a:latin typeface="Verdana"/>
                <a:cs typeface="Verdana"/>
              </a:rPr>
              <a:t>вит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67" dirty="0">
                <a:latin typeface="Verdana"/>
                <a:cs typeface="Verdana"/>
              </a:rPr>
              <a:t>отм</a:t>
            </a:r>
            <a:r>
              <a:rPr sz="1600" spc="70" dirty="0">
                <a:latin typeface="Verdana"/>
                <a:cs typeface="Verdana"/>
              </a:rPr>
              <a:t>е</a:t>
            </a:r>
            <a:r>
              <a:rPr sz="1600" spc="-140" dirty="0">
                <a:latin typeface="Verdana"/>
                <a:cs typeface="Verdana"/>
              </a:rPr>
              <a:t>тку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latin typeface="Verdana"/>
                <a:cs typeface="Verdana"/>
              </a:rPr>
              <a:t>/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86175" y="4109156"/>
            <a:ext cx="2632472" cy="4334933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 txBox="1"/>
          <p:nvPr/>
        </p:nvSpPr>
        <p:spPr>
          <a:xfrm>
            <a:off x="3716036" y="4141819"/>
            <a:ext cx="2550081" cy="493297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181196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43" dirty="0">
                <a:latin typeface="Verdana"/>
                <a:cs typeface="Verdana"/>
              </a:rPr>
              <a:t>Причин</a:t>
            </a:r>
            <a:r>
              <a:rPr sz="1600" spc="-37" dirty="0">
                <a:latin typeface="Verdana"/>
                <a:cs typeface="Verdana"/>
              </a:rPr>
              <a:t>а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147" dirty="0">
                <a:latin typeface="Verdana"/>
                <a:cs typeface="Verdana"/>
              </a:rPr>
              <a:t>со</a:t>
            </a:r>
            <a:r>
              <a:rPr sz="1600" spc="130" dirty="0">
                <a:latin typeface="Verdana"/>
                <a:cs typeface="Verdana"/>
              </a:rPr>
              <a:t>с</a:t>
            </a:r>
            <a:r>
              <a:rPr sz="1600" spc="-103" dirty="0">
                <a:latin typeface="Verdana"/>
                <a:cs typeface="Verdana"/>
              </a:rPr>
              <a:t>тоя</a:t>
            </a:r>
            <a:r>
              <a:rPr sz="1600" spc="-110" dirty="0">
                <a:latin typeface="Verdana"/>
                <a:cs typeface="Verdana"/>
              </a:rPr>
              <a:t>н</a:t>
            </a:r>
            <a:r>
              <a:rPr sz="1600" spc="20" dirty="0">
                <a:latin typeface="Verdana"/>
                <a:cs typeface="Verdana"/>
              </a:rPr>
              <a:t>и</a:t>
            </a:r>
            <a:r>
              <a:rPr sz="1600" spc="23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60" dirty="0">
                <a:latin typeface="Verdana"/>
                <a:cs typeface="Verdana"/>
              </a:rPr>
              <a:t>з</a:t>
            </a:r>
            <a:r>
              <a:rPr sz="1600" spc="-57" dirty="0">
                <a:latin typeface="Verdana"/>
                <a:cs typeface="Verdana"/>
              </a:rPr>
              <a:t>доровья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67" dirty="0">
                <a:latin typeface="Verdana"/>
                <a:cs typeface="Verdana"/>
              </a:rPr>
              <a:t>ил</a:t>
            </a:r>
            <a:r>
              <a:rPr sz="1600" spc="-63" dirty="0">
                <a:latin typeface="Verdana"/>
                <a:cs typeface="Verdana"/>
              </a:rPr>
              <a:t>и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и</a:t>
            </a:r>
            <a:r>
              <a:rPr sz="1600" spc="-53" dirty="0">
                <a:latin typeface="Verdana"/>
                <a:cs typeface="Verdana"/>
              </a:rPr>
              <a:t>ные  </a:t>
            </a:r>
            <a:r>
              <a:rPr sz="1600" spc="-67" dirty="0">
                <a:latin typeface="Verdana"/>
                <a:cs typeface="Verdana"/>
              </a:rPr>
              <a:t>объекти</a:t>
            </a:r>
            <a:r>
              <a:rPr sz="1600" spc="-63" dirty="0">
                <a:latin typeface="Verdana"/>
                <a:cs typeface="Verdana"/>
              </a:rPr>
              <a:t>в</a:t>
            </a:r>
            <a:r>
              <a:rPr sz="1600" spc="-67" dirty="0">
                <a:latin typeface="Verdana"/>
                <a:cs typeface="Verdana"/>
              </a:rPr>
              <a:t>ны</a:t>
            </a:r>
            <a:r>
              <a:rPr sz="1600" spc="-53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83" dirty="0">
                <a:latin typeface="Verdana"/>
                <a:cs typeface="Verdana"/>
              </a:rPr>
              <a:t>причины</a:t>
            </a:r>
            <a:endParaRPr sz="1600">
              <a:latin typeface="Verdana"/>
              <a:cs typeface="Verdana"/>
            </a:endParaRPr>
          </a:p>
          <a:p>
            <a:pPr marL="237079" marR="3387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7" dirty="0">
                <a:latin typeface="Verdana"/>
                <a:cs typeface="Verdana"/>
              </a:rPr>
              <a:t>Организаторы </a:t>
            </a:r>
            <a:r>
              <a:rPr sz="1600" spc="7" dirty="0">
                <a:latin typeface="Verdana"/>
                <a:cs typeface="Verdana"/>
              </a:rPr>
              <a:t>сопровождают </a:t>
            </a:r>
            <a:r>
              <a:rPr sz="1600" spc="-37" dirty="0">
                <a:latin typeface="Verdana"/>
                <a:cs typeface="Verdana"/>
              </a:rPr>
              <a:t>участника </a:t>
            </a:r>
            <a:r>
              <a:rPr sz="1600" spc="-33" dirty="0">
                <a:latin typeface="Verdana"/>
                <a:cs typeface="Verdana"/>
              </a:rPr>
              <a:t> </a:t>
            </a:r>
            <a:r>
              <a:rPr sz="1600" spc="-147" dirty="0">
                <a:latin typeface="Verdana"/>
                <a:cs typeface="Verdana"/>
              </a:rPr>
              <a:t>к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70" dirty="0">
                <a:latin typeface="Verdana"/>
                <a:cs typeface="Verdana"/>
              </a:rPr>
              <a:t>медрабо</a:t>
            </a:r>
            <a:r>
              <a:rPr sz="1600" spc="60" dirty="0">
                <a:latin typeface="Verdana"/>
                <a:cs typeface="Verdana"/>
              </a:rPr>
              <a:t>т</a:t>
            </a:r>
            <a:r>
              <a:rPr sz="1600" spc="-90" dirty="0">
                <a:latin typeface="Verdana"/>
                <a:cs typeface="Verdana"/>
              </a:rPr>
              <a:t>ник</a:t>
            </a:r>
            <a:r>
              <a:rPr sz="1600" spc="-83" dirty="0">
                <a:latin typeface="Verdana"/>
                <a:cs typeface="Verdana"/>
              </a:rPr>
              <a:t>у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17" dirty="0">
                <a:latin typeface="Verdana"/>
                <a:cs typeface="Verdana"/>
              </a:rPr>
              <a:t>приглашаю</a:t>
            </a:r>
            <a:r>
              <a:rPr sz="1600" spc="-10" dirty="0">
                <a:latin typeface="Verdana"/>
                <a:cs typeface="Verdana"/>
              </a:rPr>
              <a:t>т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член</a:t>
            </a:r>
            <a:r>
              <a:rPr sz="1600" spc="130" dirty="0">
                <a:latin typeface="Verdana"/>
                <a:cs typeface="Verdana"/>
              </a:rPr>
              <a:t>а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53" dirty="0">
                <a:latin typeface="Verdana"/>
                <a:cs typeface="Verdana"/>
              </a:rPr>
              <a:t>ГЭК</a:t>
            </a:r>
            <a:endParaRPr sz="1600"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27" dirty="0">
                <a:latin typeface="Verdana"/>
                <a:cs typeface="Verdana"/>
              </a:rPr>
              <a:t>Составляет</a:t>
            </a:r>
            <a:r>
              <a:rPr sz="1600" spc="-33" dirty="0">
                <a:latin typeface="Verdana"/>
                <a:cs typeface="Verdana"/>
              </a:rPr>
              <a:t>ся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73" dirty="0">
                <a:latin typeface="Verdana"/>
                <a:cs typeface="Verdana"/>
              </a:rPr>
              <a:t>ак</a:t>
            </a:r>
            <a:r>
              <a:rPr sz="1600" spc="-57" dirty="0">
                <a:latin typeface="Verdana"/>
                <a:cs typeface="Verdana"/>
              </a:rPr>
              <a:t>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30" dirty="0">
                <a:latin typeface="Verdana"/>
                <a:cs typeface="Verdana"/>
              </a:rPr>
              <a:t>2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7" dirty="0">
                <a:latin typeface="Verdana"/>
                <a:cs typeface="Verdana"/>
              </a:rPr>
              <a:t>к</a:t>
            </a:r>
            <a:r>
              <a:rPr sz="1600" spc="-17" dirty="0">
                <a:latin typeface="Verdana"/>
                <a:cs typeface="Verdana"/>
              </a:rPr>
              <a:t>земплярах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7" dirty="0">
                <a:latin typeface="Verdana"/>
                <a:cs typeface="Verdana"/>
              </a:rPr>
              <a:t>при</a:t>
            </a:r>
            <a:endParaRPr sz="1600">
              <a:latin typeface="Verdana"/>
              <a:cs typeface="Verdana"/>
            </a:endParaRPr>
          </a:p>
          <a:p>
            <a:pPr marL="237079" marR="718009"/>
            <a:r>
              <a:rPr sz="1600" spc="27" dirty="0">
                <a:latin typeface="Verdana"/>
                <a:cs typeface="Verdana"/>
              </a:rPr>
              <a:t>со</a:t>
            </a:r>
            <a:r>
              <a:rPr sz="1600" spc="17" dirty="0">
                <a:latin typeface="Verdana"/>
                <a:cs typeface="Verdana"/>
              </a:rPr>
              <a:t>г</a:t>
            </a:r>
            <a:r>
              <a:rPr sz="1600" spc="7" dirty="0">
                <a:latin typeface="Verdana"/>
                <a:cs typeface="Verdana"/>
              </a:rPr>
              <a:t>л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63" dirty="0">
                <a:latin typeface="Verdana"/>
                <a:cs typeface="Verdana"/>
              </a:rPr>
              <a:t>с</a:t>
            </a:r>
            <a:r>
              <a:rPr sz="1600" spc="70" dirty="0">
                <a:latin typeface="Verdana"/>
                <a:cs typeface="Verdana"/>
              </a:rPr>
              <a:t>и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уч</a:t>
            </a:r>
            <a:r>
              <a:rPr sz="1600" spc="-67" dirty="0">
                <a:latin typeface="Verdana"/>
                <a:cs typeface="Verdana"/>
              </a:rPr>
              <a:t>а</a:t>
            </a:r>
            <a:r>
              <a:rPr sz="1600" spc="-20" dirty="0">
                <a:latin typeface="Verdana"/>
                <a:cs typeface="Verdana"/>
              </a:rPr>
              <a:t>стника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н</a:t>
            </a:r>
            <a:r>
              <a:rPr sz="1600" spc="33" dirty="0">
                <a:latin typeface="Verdana"/>
                <a:cs typeface="Verdana"/>
              </a:rPr>
              <a:t>а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80" dirty="0">
                <a:latin typeface="Verdana"/>
                <a:cs typeface="Verdana"/>
              </a:rPr>
              <a:t>до</a:t>
            </a:r>
            <a:r>
              <a:rPr sz="1600" spc="60" dirty="0">
                <a:latin typeface="Verdana"/>
                <a:cs typeface="Verdana"/>
              </a:rPr>
              <a:t>с</a:t>
            </a:r>
            <a:r>
              <a:rPr sz="1600" dirty="0">
                <a:latin typeface="Verdana"/>
                <a:cs typeface="Verdana"/>
              </a:rPr>
              <a:t>рочное  </a:t>
            </a:r>
            <a:r>
              <a:rPr sz="1600" spc="13" dirty="0">
                <a:latin typeface="Verdana"/>
                <a:cs typeface="Verdana"/>
              </a:rPr>
              <a:t>завершение</a:t>
            </a:r>
            <a:endParaRPr sz="1600">
              <a:latin typeface="Verdana"/>
              <a:cs typeface="Verdana"/>
            </a:endParaRPr>
          </a:p>
          <a:p>
            <a:pPr marL="237079" marR="82554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" dirty="0">
                <a:latin typeface="Verdana"/>
                <a:cs typeface="Verdana"/>
              </a:rPr>
              <a:t>организ</a:t>
            </a:r>
            <a:r>
              <a:rPr sz="1600" dirty="0">
                <a:latin typeface="Verdana"/>
                <a:cs typeface="Verdana"/>
              </a:rPr>
              <a:t>а</a:t>
            </a:r>
            <a:r>
              <a:rPr sz="1600" spc="-7" dirty="0">
                <a:latin typeface="Verdana"/>
                <a:cs typeface="Verdana"/>
              </a:rPr>
              <a:t>тор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173" dirty="0">
                <a:latin typeface="Verdana"/>
                <a:cs typeface="Verdana"/>
              </a:rPr>
              <a:t>с</a:t>
            </a:r>
            <a:r>
              <a:rPr sz="1600" spc="-23" dirty="0">
                <a:latin typeface="Verdana"/>
                <a:cs typeface="Verdana"/>
              </a:rPr>
              <a:t>т</a:t>
            </a:r>
            <a:r>
              <a:rPr sz="1600" spc="-27" dirty="0">
                <a:latin typeface="Verdana"/>
                <a:cs typeface="Verdana"/>
              </a:rPr>
              <a:t>а</a:t>
            </a:r>
            <a:r>
              <a:rPr sz="1600" spc="-143" dirty="0">
                <a:latin typeface="Verdana"/>
                <a:cs typeface="Verdana"/>
              </a:rPr>
              <a:t>вит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67" dirty="0">
                <a:latin typeface="Verdana"/>
                <a:cs typeface="Verdana"/>
              </a:rPr>
              <a:t>отм</a:t>
            </a:r>
            <a:r>
              <a:rPr sz="1600" spc="70" dirty="0">
                <a:latin typeface="Verdana"/>
                <a:cs typeface="Verdana"/>
              </a:rPr>
              <a:t>е</a:t>
            </a:r>
            <a:r>
              <a:rPr sz="1600" spc="-140" dirty="0">
                <a:latin typeface="Verdana"/>
                <a:cs typeface="Verdana"/>
              </a:rPr>
              <a:t>тку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latin typeface="Verdana"/>
                <a:cs typeface="Verdana"/>
              </a:rPr>
              <a:t>/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6175" y="8447022"/>
            <a:ext cx="2886075" cy="1304674"/>
          </a:xfrm>
          <a:prstGeom prst="rect">
            <a:avLst/>
          </a:prstGeom>
          <a:ln w="12700">
            <a:solidFill>
              <a:srgbClr val="F65E09"/>
            </a:solidFill>
          </a:ln>
        </p:spPr>
        <p:txBody>
          <a:bodyPr vert="horz" wrap="square" lIns="0" tIns="73237" rIns="0" bIns="0" rtlCol="0">
            <a:spAutoFit/>
          </a:bodyPr>
          <a:lstStyle/>
          <a:p>
            <a:pPr marL="105415" marR="99065" algn="ctr">
              <a:spcBef>
                <a:spcPts val="577"/>
              </a:spcBef>
            </a:pPr>
            <a:r>
              <a:rPr sz="1333" spc="-67" dirty="0">
                <a:solidFill>
                  <a:srgbClr val="FF0000"/>
                </a:solidFill>
                <a:latin typeface="Verdana"/>
                <a:cs typeface="Verdana"/>
              </a:rPr>
              <a:t>Акт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6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9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40" dirty="0">
                <a:solidFill>
                  <a:srgbClr val="FF0000"/>
                </a:solidFill>
                <a:latin typeface="Verdana"/>
                <a:cs typeface="Verdana"/>
              </a:rPr>
              <a:t>досрочном</a:t>
            </a:r>
            <a:r>
              <a:rPr sz="1333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dirty="0">
                <a:solidFill>
                  <a:srgbClr val="FF0000"/>
                </a:solidFill>
                <a:latin typeface="Verdana"/>
                <a:cs typeface="Verdana"/>
              </a:rPr>
              <a:t>завершении</a:t>
            </a:r>
            <a:r>
              <a:rPr sz="1333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43" dirty="0">
                <a:solidFill>
                  <a:srgbClr val="FF0000"/>
                </a:solidFill>
                <a:latin typeface="Verdana"/>
                <a:cs typeface="Verdana"/>
              </a:rPr>
              <a:t>экзамена</a:t>
            </a:r>
            <a:r>
              <a:rPr sz="1333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7" dirty="0">
                <a:solidFill>
                  <a:srgbClr val="FF0000"/>
                </a:solidFill>
                <a:latin typeface="Verdana"/>
                <a:cs typeface="Verdana"/>
              </a:rPr>
              <a:t>по</a:t>
            </a:r>
            <a:r>
              <a:rPr sz="1333" spc="-9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37" dirty="0">
                <a:solidFill>
                  <a:srgbClr val="FF0000"/>
                </a:solidFill>
                <a:latin typeface="Verdana"/>
                <a:cs typeface="Verdana"/>
              </a:rPr>
              <a:t>объективным </a:t>
            </a:r>
            <a:r>
              <a:rPr sz="1333" spc="-4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7" dirty="0">
                <a:solidFill>
                  <a:srgbClr val="FF0000"/>
                </a:solidFill>
                <a:latin typeface="Verdana"/>
                <a:cs typeface="Verdana"/>
              </a:rPr>
              <a:t>причина</a:t>
            </a:r>
            <a:r>
              <a:rPr sz="1333" spc="1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b="1" spc="-67" dirty="0">
                <a:solidFill>
                  <a:srgbClr val="FF0000"/>
                </a:solidFill>
                <a:latin typeface="Tahoma"/>
                <a:cs typeface="Tahoma"/>
              </a:rPr>
              <a:t>являе</a:t>
            </a:r>
            <a:r>
              <a:rPr sz="1333" b="1" spc="-63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333" b="1" spc="1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333" b="1" spc="17" dirty="0">
                <a:solidFill>
                  <a:srgbClr val="FF0000"/>
                </a:solidFill>
                <a:latin typeface="Tahoma"/>
                <a:cs typeface="Tahoma"/>
              </a:rPr>
              <a:t>я</a:t>
            </a:r>
            <a:r>
              <a:rPr sz="1333" b="1" spc="-33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33" b="1" spc="7" dirty="0">
                <a:solidFill>
                  <a:srgbClr val="FF0000"/>
                </a:solidFill>
                <a:latin typeface="Tahoma"/>
                <a:cs typeface="Tahoma"/>
              </a:rPr>
              <a:t>основа</a:t>
            </a:r>
            <a:r>
              <a:rPr sz="1333" b="1" spc="3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333" b="1" spc="7" dirty="0">
                <a:solidFill>
                  <a:srgbClr val="FF0000"/>
                </a:solidFill>
                <a:latin typeface="Tahoma"/>
                <a:cs typeface="Tahoma"/>
              </a:rPr>
              <a:t>ие</a:t>
            </a:r>
            <a:r>
              <a:rPr sz="1333" b="1" spc="10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333" b="1" spc="-3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для</a:t>
            </a:r>
            <a:r>
              <a:rPr sz="1333" spc="-1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53" dirty="0">
                <a:solidFill>
                  <a:srgbClr val="FF0000"/>
                </a:solidFill>
                <a:latin typeface="Verdana"/>
                <a:cs typeface="Verdana"/>
              </a:rPr>
              <a:t>повт</a:t>
            </a:r>
            <a:r>
              <a:rPr sz="1333" spc="-60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3" dirty="0">
                <a:solidFill>
                  <a:srgbClr val="FF0000"/>
                </a:solidFill>
                <a:latin typeface="Verdana"/>
                <a:cs typeface="Verdana"/>
              </a:rPr>
              <a:t>рног</a:t>
            </a:r>
            <a:r>
              <a:rPr sz="133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20" dirty="0">
                <a:solidFill>
                  <a:srgbClr val="FF0000"/>
                </a:solidFill>
                <a:latin typeface="Verdana"/>
                <a:cs typeface="Verdana"/>
              </a:rPr>
              <a:t>доп</a:t>
            </a:r>
            <a:r>
              <a:rPr sz="1333" spc="-27" dirty="0">
                <a:solidFill>
                  <a:srgbClr val="FF0000"/>
                </a:solidFill>
                <a:latin typeface="Verdana"/>
                <a:cs typeface="Verdana"/>
              </a:rPr>
              <a:t>у</a:t>
            </a:r>
            <a:r>
              <a:rPr sz="1333" spc="40" dirty="0">
                <a:solidFill>
                  <a:srgbClr val="FF0000"/>
                </a:solidFill>
                <a:latin typeface="Verdana"/>
                <a:cs typeface="Verdana"/>
              </a:rPr>
              <a:t>ска  </a:t>
            </a:r>
            <a:r>
              <a:rPr sz="1333" spc="-50" dirty="0">
                <a:solidFill>
                  <a:srgbClr val="FF0000"/>
                </a:solidFill>
                <a:latin typeface="Verdana"/>
                <a:cs typeface="Verdana"/>
              </a:rPr>
              <a:t>таког</a:t>
            </a:r>
            <a:r>
              <a:rPr sz="1333" spc="63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1333" spc="-11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80" dirty="0">
                <a:solidFill>
                  <a:srgbClr val="FF0000"/>
                </a:solidFill>
                <a:latin typeface="Verdana"/>
                <a:cs typeface="Verdana"/>
              </a:rPr>
              <a:t>у</a:t>
            </a:r>
            <a:r>
              <a:rPr sz="1333" spc="-43" dirty="0">
                <a:solidFill>
                  <a:srgbClr val="FF0000"/>
                </a:solidFill>
                <a:latin typeface="Verdana"/>
                <a:cs typeface="Verdana"/>
              </a:rPr>
              <a:t>ч</a:t>
            </a:r>
            <a:r>
              <a:rPr sz="1333" spc="-50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1333" spc="-17" dirty="0">
                <a:solidFill>
                  <a:srgbClr val="FF0000"/>
                </a:solidFill>
                <a:latin typeface="Verdana"/>
                <a:cs typeface="Verdana"/>
              </a:rPr>
              <a:t>стника</a:t>
            </a:r>
            <a:r>
              <a:rPr sz="1333" spc="-10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120" dirty="0">
                <a:solidFill>
                  <a:srgbClr val="FF0000"/>
                </a:solidFill>
                <a:latin typeface="Verdana"/>
                <a:cs typeface="Verdana"/>
              </a:rPr>
              <a:t>к</a:t>
            </a:r>
            <a:r>
              <a:rPr sz="1333" spc="-1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10" dirty="0">
                <a:solidFill>
                  <a:srgbClr val="FF0000"/>
                </a:solidFill>
                <a:latin typeface="Verdana"/>
                <a:cs typeface="Verdana"/>
              </a:rPr>
              <a:t>сда</a:t>
            </a:r>
            <a:r>
              <a:rPr sz="1333" spc="3" dirty="0">
                <a:solidFill>
                  <a:srgbClr val="FF0000"/>
                </a:solidFill>
                <a:latin typeface="Verdana"/>
                <a:cs typeface="Verdana"/>
              </a:rPr>
              <a:t>ч</a:t>
            </a:r>
            <a:r>
              <a:rPr sz="1333" spc="73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333" spc="-1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33" spc="-47" dirty="0">
                <a:solidFill>
                  <a:srgbClr val="FF0000"/>
                </a:solidFill>
                <a:latin typeface="Verdana"/>
                <a:cs typeface="Verdana"/>
              </a:rPr>
              <a:t>эк</a:t>
            </a:r>
            <a:r>
              <a:rPr sz="1333" spc="-40" dirty="0">
                <a:solidFill>
                  <a:srgbClr val="FF0000"/>
                </a:solidFill>
                <a:latin typeface="Verdana"/>
                <a:cs typeface="Verdana"/>
              </a:rPr>
              <a:t>з</a:t>
            </a:r>
            <a:r>
              <a:rPr sz="1333" spc="143" dirty="0">
                <a:solidFill>
                  <a:srgbClr val="FF0000"/>
                </a:solidFill>
                <a:latin typeface="Verdana"/>
                <a:cs typeface="Verdana"/>
              </a:rPr>
              <a:t>ам</a:t>
            </a:r>
            <a:r>
              <a:rPr sz="1333" spc="136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333" spc="27" dirty="0">
                <a:solidFill>
                  <a:srgbClr val="FF0000"/>
                </a:solidFill>
                <a:latin typeface="Verdana"/>
                <a:cs typeface="Verdana"/>
              </a:rPr>
              <a:t>на</a:t>
            </a:r>
            <a:endParaRPr sz="1333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86185" y="10113943"/>
            <a:ext cx="3714750" cy="1305100"/>
          </a:xfrm>
          <a:prstGeom prst="rect">
            <a:avLst/>
          </a:prstGeom>
          <a:ln w="38100">
            <a:solidFill>
              <a:srgbClr val="8B8B8B"/>
            </a:solidFill>
          </a:ln>
        </p:spPr>
        <p:txBody>
          <a:bodyPr vert="horz" wrap="square" lIns="0" tIns="73659" rIns="0" bIns="0" rtlCol="0">
            <a:spAutoFit/>
          </a:bodyPr>
          <a:lstStyle/>
          <a:p>
            <a:pPr marL="1623988">
              <a:spcBef>
                <a:spcPts val="579"/>
              </a:spcBef>
            </a:pPr>
            <a:r>
              <a:rPr sz="1333" spc="7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33" spc="-14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кты</a:t>
            </a:r>
            <a:r>
              <a:rPr sz="1333" spc="-11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33" spc="63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соста</a:t>
            </a:r>
            <a:r>
              <a:rPr sz="1333" spc="-9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вляются</a:t>
            </a:r>
            <a:r>
              <a:rPr sz="1333" spc="-11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33" spc="-169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в</a:t>
            </a:r>
            <a:r>
              <a:rPr sz="1333" spc="-10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33" b="1" spc="-37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двух</a:t>
            </a:r>
            <a:r>
              <a:rPr sz="1333" b="1" spc="-20" dirty="0">
                <a:solidFill>
                  <a:schemeClr val="accent6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333" spc="-1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экз</a:t>
            </a:r>
            <a:r>
              <a:rPr sz="1333" spc="-1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33" spc="37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мпл</a:t>
            </a:r>
            <a:r>
              <a:rPr sz="1333" spc="-8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ярах:</a:t>
            </a:r>
            <a:endParaRPr sz="1333" dirty="0">
              <a:solidFill>
                <a:schemeClr val="accent6">
                  <a:lumMod val="75000"/>
                </a:schemeClr>
              </a:solidFill>
              <a:latin typeface="Verdana"/>
              <a:cs typeface="Verdana"/>
            </a:endParaRPr>
          </a:p>
          <a:p>
            <a:pPr marL="2823775" indent="-229035">
              <a:buFont typeface="Arial MT"/>
              <a:buChar char="•"/>
              <a:tabLst>
                <a:tab pos="2823775" algn="l"/>
                <a:tab pos="2824198" algn="l"/>
              </a:tabLst>
            </a:pPr>
            <a:r>
              <a:rPr sz="1333" spc="-107" dirty="0">
                <a:latin typeface="Verdana"/>
                <a:cs typeface="Verdana"/>
              </a:rPr>
              <a:t>для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80" dirty="0">
                <a:latin typeface="Verdana"/>
                <a:cs typeface="Verdana"/>
              </a:rPr>
              <a:t>у</a:t>
            </a:r>
            <a:r>
              <a:rPr sz="1333" spc="-43" dirty="0">
                <a:latin typeface="Verdana"/>
                <a:cs typeface="Verdana"/>
              </a:rPr>
              <a:t>ч</a:t>
            </a:r>
            <a:r>
              <a:rPr sz="1333" spc="-50" dirty="0">
                <a:latin typeface="Verdana"/>
                <a:cs typeface="Verdana"/>
              </a:rPr>
              <a:t>а</a:t>
            </a:r>
            <a:r>
              <a:rPr sz="1333" spc="-17" dirty="0">
                <a:latin typeface="Verdana"/>
                <a:cs typeface="Verdana"/>
              </a:rPr>
              <a:t>стника</a:t>
            </a:r>
            <a:endParaRPr sz="1333" dirty="0">
              <a:latin typeface="Verdana"/>
              <a:cs typeface="Verdana"/>
            </a:endParaRPr>
          </a:p>
          <a:p>
            <a:pPr marL="405150" indent="-229035">
              <a:buFont typeface="Arial MT"/>
              <a:buChar char="•"/>
              <a:tabLst>
                <a:tab pos="405150" algn="l"/>
                <a:tab pos="405574" algn="l"/>
              </a:tabLst>
            </a:pPr>
            <a:r>
              <a:rPr sz="1333" spc="-107" dirty="0">
                <a:latin typeface="Verdana"/>
                <a:cs typeface="Verdana"/>
              </a:rPr>
              <a:t>для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передачи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-157" dirty="0">
                <a:latin typeface="Verdana"/>
                <a:cs typeface="Verdana"/>
              </a:rPr>
              <a:t>(в</a:t>
            </a:r>
            <a:r>
              <a:rPr sz="1333" spc="-70" dirty="0">
                <a:latin typeface="Verdana"/>
                <a:cs typeface="Verdana"/>
              </a:rPr>
              <a:t> </a:t>
            </a:r>
            <a:r>
              <a:rPr sz="1333" spc="-80" dirty="0">
                <a:latin typeface="Verdana"/>
                <a:cs typeface="Verdana"/>
              </a:rPr>
              <a:t>тот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17" dirty="0">
                <a:latin typeface="Verdana"/>
                <a:cs typeface="Verdana"/>
              </a:rPr>
              <a:t>же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50" dirty="0">
                <a:latin typeface="Verdana"/>
                <a:cs typeface="Verdana"/>
              </a:rPr>
              <a:t>день)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43" dirty="0">
                <a:latin typeface="Verdana"/>
                <a:cs typeface="Verdana"/>
              </a:rPr>
              <a:t>ГЭК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150" dirty="0">
                <a:latin typeface="Verdana"/>
                <a:cs typeface="Verdana"/>
              </a:rPr>
              <a:t>с</a:t>
            </a:r>
            <a:r>
              <a:rPr sz="1333" spc="-93" dirty="0">
                <a:latin typeface="Verdana"/>
                <a:cs typeface="Verdana"/>
              </a:rPr>
              <a:t> </a:t>
            </a:r>
            <a:r>
              <a:rPr sz="1333" spc="20" dirty="0">
                <a:latin typeface="Verdana"/>
                <a:cs typeface="Verdana"/>
              </a:rPr>
              <a:t>последующей</a:t>
            </a:r>
            <a:r>
              <a:rPr sz="1333" spc="-117" dirty="0">
                <a:latin typeface="Verdana"/>
                <a:cs typeface="Verdana"/>
              </a:rPr>
              <a:t> </a:t>
            </a:r>
            <a:r>
              <a:rPr sz="1333" spc="10" dirty="0">
                <a:latin typeface="Verdana"/>
                <a:cs typeface="Verdana"/>
              </a:rPr>
              <a:t>передачей</a:t>
            </a:r>
            <a:r>
              <a:rPr sz="1333" spc="-11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97" dirty="0">
                <a:latin typeface="Verdana"/>
                <a:cs typeface="Verdana"/>
              </a:rPr>
              <a:t> </a:t>
            </a:r>
            <a:r>
              <a:rPr sz="1333" dirty="0">
                <a:latin typeface="Verdana"/>
                <a:cs typeface="Verdana"/>
              </a:rPr>
              <a:t>РЦОИ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6858000" cy="2038066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26596" cy="2070089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139550" y="378660"/>
            <a:ext cx="4425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10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916</Words>
  <Application>Microsoft Office PowerPoint</Application>
  <PresentationFormat>Произвольный</PresentationFormat>
  <Paragraphs>214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Запрещается</vt:lpstr>
      <vt:lpstr>Запрещается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НАТАША-2</cp:lastModifiedBy>
  <cp:revision>54</cp:revision>
  <dcterms:created xsi:type="dcterms:W3CDTF">2021-03-01T07:31:02Z</dcterms:created>
  <dcterms:modified xsi:type="dcterms:W3CDTF">2023-11-02T05:57:44Z</dcterms:modified>
</cp:coreProperties>
</file>